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31"/>
  </p:notesMasterIdLst>
  <p:handoutMasterIdLst>
    <p:handoutMasterId r:id="rId32"/>
  </p:handoutMasterIdLst>
  <p:sldIdLst>
    <p:sldId id="256" r:id="rId3"/>
    <p:sldId id="402" r:id="rId4"/>
    <p:sldId id="405" r:id="rId5"/>
    <p:sldId id="258" r:id="rId6"/>
    <p:sldId id="332" r:id="rId7"/>
    <p:sldId id="401" r:id="rId8"/>
    <p:sldId id="334" r:id="rId9"/>
    <p:sldId id="331" r:id="rId10"/>
    <p:sldId id="404" r:id="rId11"/>
    <p:sldId id="407" r:id="rId12"/>
    <p:sldId id="321" r:id="rId13"/>
    <p:sldId id="408" r:id="rId14"/>
    <p:sldId id="376" r:id="rId15"/>
    <p:sldId id="320" r:id="rId16"/>
    <p:sldId id="322" r:id="rId17"/>
    <p:sldId id="325" r:id="rId18"/>
    <p:sldId id="409" r:id="rId19"/>
    <p:sldId id="324" r:id="rId20"/>
    <p:sldId id="326" r:id="rId21"/>
    <p:sldId id="323" r:id="rId22"/>
    <p:sldId id="377" r:id="rId23"/>
    <p:sldId id="445" r:id="rId24"/>
    <p:sldId id="446" r:id="rId25"/>
    <p:sldId id="398" r:id="rId26"/>
    <p:sldId id="381" r:id="rId27"/>
    <p:sldId id="276" r:id="rId28"/>
    <p:sldId id="309" r:id="rId29"/>
    <p:sldId id="382" r:id="rId30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16FF"/>
    <a:srgbClr val="156635"/>
    <a:srgbClr val="762123"/>
    <a:srgbClr val="EC821C"/>
    <a:srgbClr val="CBF5DC"/>
    <a:srgbClr val="93E9B6"/>
    <a:srgbClr val="F6C798"/>
    <a:srgbClr val="E49C9E"/>
    <a:srgbClr val="156834"/>
    <a:srgbClr val="DA78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433" autoAdjust="0"/>
    <p:restoredTop sz="93381" autoAdjust="0"/>
  </p:normalViewPr>
  <p:slideViewPr>
    <p:cSldViewPr>
      <p:cViewPr>
        <p:scale>
          <a:sx n="103" d="100"/>
          <a:sy n="103" d="100"/>
        </p:scale>
        <p:origin x="-1016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2922" y="-96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notesMaster" Target="notesMasters/notesMaster1.xml"/><Relationship Id="rId32" Type="http://schemas.openxmlformats.org/officeDocument/2006/relationships/handoutMaster" Target="handoutMasters/handoutMaster1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B5A866-D0E6-B24F-AC80-66965786BC2D}" type="doc">
      <dgm:prSet loTypeId="urn:microsoft.com/office/officeart/2005/8/layout/gear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49BA1DD-614A-9649-8FA2-A6E3D94F773C}">
      <dgm:prSet custT="1"/>
      <dgm:spPr/>
      <dgm:t>
        <a:bodyPr/>
        <a:lstStyle/>
        <a:p>
          <a:pPr rtl="0"/>
          <a:r>
            <a:rPr lang="en-US" sz="1500" dirty="0" smtClean="0"/>
            <a:t>CGs-ICRISAT, ICRAF, IITA, NARS-ARI </a:t>
          </a:r>
          <a:r>
            <a:rPr lang="en-US" sz="1500" dirty="0" err="1" smtClean="0"/>
            <a:t>Hombolo</a:t>
          </a:r>
          <a:r>
            <a:rPr lang="en-US" sz="1500" dirty="0" smtClean="0"/>
            <a:t>, </a:t>
          </a:r>
          <a:r>
            <a:rPr lang="en-US" sz="1500" dirty="0" err="1" smtClean="0"/>
            <a:t>Naliendele</a:t>
          </a:r>
          <a:r>
            <a:rPr lang="en-US" sz="1500" dirty="0" smtClean="0"/>
            <a:t>, </a:t>
          </a:r>
          <a:r>
            <a:rPr lang="en-US" sz="1500" dirty="0" err="1" smtClean="0"/>
            <a:t>Salien</a:t>
          </a:r>
          <a:r>
            <a:rPr lang="en-US" sz="1500" dirty="0" smtClean="0"/>
            <a:t> PRC &amp; SUA</a:t>
          </a:r>
          <a:endParaRPr lang="en-US" sz="1500" dirty="0"/>
        </a:p>
      </dgm:t>
    </dgm:pt>
    <dgm:pt modelId="{E10602C7-7709-E445-9F92-CD547F35C84A}" type="parTrans" cxnId="{97933FB2-3257-064C-9B4E-0656ADAEF67A}">
      <dgm:prSet/>
      <dgm:spPr/>
      <dgm:t>
        <a:bodyPr/>
        <a:lstStyle/>
        <a:p>
          <a:endParaRPr lang="en-US"/>
        </a:p>
      </dgm:t>
    </dgm:pt>
    <dgm:pt modelId="{EA7BA0F5-245D-6146-8C57-44A8F004DEEF}" type="sibTrans" cxnId="{97933FB2-3257-064C-9B4E-0656ADAEF67A}">
      <dgm:prSet/>
      <dgm:spPr/>
      <dgm:t>
        <a:bodyPr/>
        <a:lstStyle/>
        <a:p>
          <a:endParaRPr lang="en-US"/>
        </a:p>
      </dgm:t>
    </dgm:pt>
    <dgm:pt modelId="{256D835C-2AB1-B247-83F5-CA7F491DE557}">
      <dgm:prSet custT="1"/>
      <dgm:spPr/>
      <dgm:t>
        <a:bodyPr/>
        <a:lstStyle/>
        <a:p>
          <a:pPr rtl="0"/>
          <a:r>
            <a:rPr lang="en-US" sz="1600" dirty="0" smtClean="0"/>
            <a:t>Develop and or validate technologies</a:t>
          </a:r>
          <a:endParaRPr lang="en-US" sz="1600" dirty="0"/>
        </a:p>
      </dgm:t>
    </dgm:pt>
    <dgm:pt modelId="{D9B59AED-4625-4D4D-8B66-F2CE69F8E32F}" type="parTrans" cxnId="{46D1CA60-A8B6-874E-BEE2-AE98DC054452}">
      <dgm:prSet/>
      <dgm:spPr/>
      <dgm:t>
        <a:bodyPr/>
        <a:lstStyle/>
        <a:p>
          <a:endParaRPr lang="en-US"/>
        </a:p>
      </dgm:t>
    </dgm:pt>
    <dgm:pt modelId="{0CDCDE29-BD20-8043-8856-EA5F4D7992E9}" type="sibTrans" cxnId="{46D1CA60-A8B6-874E-BEE2-AE98DC054452}">
      <dgm:prSet/>
      <dgm:spPr/>
      <dgm:t>
        <a:bodyPr/>
        <a:lstStyle/>
        <a:p>
          <a:endParaRPr lang="en-US"/>
        </a:p>
      </dgm:t>
    </dgm:pt>
    <dgm:pt modelId="{BE4935C4-5C62-DA4E-9C4C-28088983DF70}">
      <dgm:prSet custT="1"/>
      <dgm:spPr/>
      <dgm:t>
        <a:bodyPr/>
        <a:lstStyle/>
        <a:p>
          <a:pPr rtl="0"/>
          <a:r>
            <a:rPr lang="en-US" sz="1700" dirty="0" smtClean="0"/>
            <a:t>Frontline development agencies</a:t>
          </a:r>
          <a:endParaRPr lang="en-US" sz="1700" dirty="0"/>
        </a:p>
      </dgm:t>
    </dgm:pt>
    <dgm:pt modelId="{69F999A9-4F9F-BB4E-8D66-160400DA5C25}" type="parTrans" cxnId="{647E19F3-12BD-7C4E-AE9E-10C63DF12BCA}">
      <dgm:prSet/>
      <dgm:spPr/>
      <dgm:t>
        <a:bodyPr/>
        <a:lstStyle/>
        <a:p>
          <a:endParaRPr lang="en-US"/>
        </a:p>
      </dgm:t>
    </dgm:pt>
    <dgm:pt modelId="{D85C55EC-5047-B341-BA19-F4883EDAE830}" type="sibTrans" cxnId="{647E19F3-12BD-7C4E-AE9E-10C63DF12BCA}">
      <dgm:prSet/>
      <dgm:spPr/>
      <dgm:t>
        <a:bodyPr/>
        <a:lstStyle/>
        <a:p>
          <a:endParaRPr lang="en-US"/>
        </a:p>
      </dgm:t>
    </dgm:pt>
    <dgm:pt modelId="{07475E4E-18E5-8640-A1E7-18A35004F3E0}">
      <dgm:prSet custT="1"/>
      <dgm:spPr/>
      <dgm:t>
        <a:bodyPr/>
        <a:lstStyle/>
        <a:p>
          <a:pPr rtl="0"/>
          <a:r>
            <a:rPr lang="en-US" sz="1600" dirty="0" err="1" smtClean="0"/>
            <a:t>Nafaka</a:t>
          </a:r>
          <a:r>
            <a:rPr lang="en-US" sz="1600" dirty="0" smtClean="0"/>
            <a:t> (production and productivity)</a:t>
          </a:r>
          <a:endParaRPr lang="en-US" sz="1600" dirty="0"/>
        </a:p>
      </dgm:t>
    </dgm:pt>
    <dgm:pt modelId="{113819AE-927A-5145-9DF4-534C6E62BDCF}" type="parTrans" cxnId="{664FA9EE-44B4-CF4E-BBE8-78005F926CEE}">
      <dgm:prSet/>
      <dgm:spPr/>
      <dgm:t>
        <a:bodyPr/>
        <a:lstStyle/>
        <a:p>
          <a:endParaRPr lang="en-US"/>
        </a:p>
      </dgm:t>
    </dgm:pt>
    <dgm:pt modelId="{3F308295-0180-2943-9E07-3BB3EEA0A9EB}" type="sibTrans" cxnId="{664FA9EE-44B4-CF4E-BBE8-78005F926CEE}">
      <dgm:prSet/>
      <dgm:spPr/>
      <dgm:t>
        <a:bodyPr/>
        <a:lstStyle/>
        <a:p>
          <a:endParaRPr lang="en-US"/>
        </a:p>
      </dgm:t>
    </dgm:pt>
    <dgm:pt modelId="{CAF7EE0A-1F30-214A-B870-1AF23CA7DA56}">
      <dgm:prSet custT="1"/>
      <dgm:spPr/>
      <dgm:t>
        <a:bodyPr/>
        <a:lstStyle/>
        <a:p>
          <a:pPr rtl="0"/>
          <a:r>
            <a:rPr lang="en-US" sz="1600" dirty="0" err="1" smtClean="0"/>
            <a:t>Tuboreshe</a:t>
          </a:r>
          <a:r>
            <a:rPr lang="en-US" sz="1600" dirty="0" smtClean="0"/>
            <a:t> </a:t>
          </a:r>
          <a:r>
            <a:rPr lang="en-US" sz="1600" dirty="0" err="1" smtClean="0"/>
            <a:t>Chakula</a:t>
          </a:r>
          <a:r>
            <a:rPr lang="en-US" sz="1600" dirty="0" smtClean="0"/>
            <a:t> (nutrition outcomes)</a:t>
          </a:r>
          <a:endParaRPr lang="en-US" sz="1600" dirty="0"/>
        </a:p>
      </dgm:t>
    </dgm:pt>
    <dgm:pt modelId="{C9E51CD7-ECA1-CE4B-B6CF-E08FC480CF98}" type="parTrans" cxnId="{29381CB0-8107-924B-AD9B-7ED5B005E16A}">
      <dgm:prSet/>
      <dgm:spPr/>
      <dgm:t>
        <a:bodyPr/>
        <a:lstStyle/>
        <a:p>
          <a:endParaRPr lang="en-US"/>
        </a:p>
      </dgm:t>
    </dgm:pt>
    <dgm:pt modelId="{AE7C7E3C-4036-974C-A431-BDEC3766CA8D}" type="sibTrans" cxnId="{29381CB0-8107-924B-AD9B-7ED5B005E16A}">
      <dgm:prSet/>
      <dgm:spPr/>
      <dgm:t>
        <a:bodyPr/>
        <a:lstStyle/>
        <a:p>
          <a:endParaRPr lang="en-US"/>
        </a:p>
      </dgm:t>
    </dgm:pt>
    <dgm:pt modelId="{30F7CE9F-9BE2-AF4B-BB7D-4BB2D9D0473C}">
      <dgm:prSet custT="1"/>
      <dgm:spPr/>
      <dgm:t>
        <a:bodyPr/>
        <a:lstStyle/>
        <a:p>
          <a:pPr rtl="0"/>
          <a:r>
            <a:rPr lang="en-US" sz="1600" dirty="0" smtClean="0"/>
            <a:t>Government department</a:t>
          </a:r>
          <a:endParaRPr lang="en-US" sz="1600" dirty="0"/>
        </a:p>
      </dgm:t>
    </dgm:pt>
    <dgm:pt modelId="{E5AD8041-E500-FD4C-8089-4A16E996E0FE}" type="parTrans" cxnId="{10EF81C7-EA7E-BC4C-9BC2-1C03FEEA7FD6}">
      <dgm:prSet/>
      <dgm:spPr/>
      <dgm:t>
        <a:bodyPr/>
        <a:lstStyle/>
        <a:p>
          <a:endParaRPr lang="en-US"/>
        </a:p>
      </dgm:t>
    </dgm:pt>
    <dgm:pt modelId="{7055B166-BF0C-0F44-9444-3C31765ED370}" type="sibTrans" cxnId="{10EF81C7-EA7E-BC4C-9BC2-1C03FEEA7FD6}">
      <dgm:prSet/>
      <dgm:spPr/>
      <dgm:t>
        <a:bodyPr/>
        <a:lstStyle/>
        <a:p>
          <a:endParaRPr lang="en-US"/>
        </a:p>
      </dgm:t>
    </dgm:pt>
    <dgm:pt modelId="{1BA44C51-24EF-9449-896E-DF6E85C31098}">
      <dgm:prSet custT="1"/>
      <dgm:spPr/>
      <dgm:t>
        <a:bodyPr/>
        <a:lstStyle/>
        <a:p>
          <a:pPr rtl="0"/>
          <a:r>
            <a:rPr lang="en-US" sz="1000" dirty="0" smtClean="0"/>
            <a:t> </a:t>
          </a:r>
          <a:r>
            <a:rPr lang="en-US" sz="1600" dirty="0" smtClean="0"/>
            <a:t>Extension</a:t>
          </a:r>
          <a:endParaRPr lang="en-US" sz="1600" dirty="0"/>
        </a:p>
      </dgm:t>
    </dgm:pt>
    <dgm:pt modelId="{CF26D69D-EDFB-404C-A37F-1E9F23BBDD97}" type="parTrans" cxnId="{C9A2287F-3C6A-4B45-8C83-77AF306D9652}">
      <dgm:prSet/>
      <dgm:spPr/>
      <dgm:t>
        <a:bodyPr/>
        <a:lstStyle/>
        <a:p>
          <a:endParaRPr lang="en-US"/>
        </a:p>
      </dgm:t>
    </dgm:pt>
    <dgm:pt modelId="{AA9C6697-E581-124C-A085-7B440E516C6E}" type="sibTrans" cxnId="{C9A2287F-3C6A-4B45-8C83-77AF306D9652}">
      <dgm:prSet/>
      <dgm:spPr/>
      <dgm:t>
        <a:bodyPr/>
        <a:lstStyle/>
        <a:p>
          <a:endParaRPr lang="en-US"/>
        </a:p>
      </dgm:t>
    </dgm:pt>
    <dgm:pt modelId="{EE3EA7E9-98FD-D243-BFE9-7FC8347D57B0}">
      <dgm:prSet custT="1"/>
      <dgm:spPr/>
      <dgm:t>
        <a:bodyPr/>
        <a:lstStyle/>
        <a:p>
          <a:pPr rtl="0"/>
          <a:r>
            <a:rPr lang="en-US" sz="1600" dirty="0" smtClean="0"/>
            <a:t>Local Government</a:t>
          </a:r>
          <a:endParaRPr lang="en-US" sz="1600" dirty="0"/>
        </a:p>
      </dgm:t>
    </dgm:pt>
    <dgm:pt modelId="{04695767-F94B-4845-B4CC-91B71044279F}" type="parTrans" cxnId="{AB7A82FA-D83C-E242-90CE-E44247234C17}">
      <dgm:prSet/>
      <dgm:spPr/>
      <dgm:t>
        <a:bodyPr/>
        <a:lstStyle/>
        <a:p>
          <a:endParaRPr lang="en-US"/>
        </a:p>
      </dgm:t>
    </dgm:pt>
    <dgm:pt modelId="{79664CE1-EADA-9B4F-AC0D-8442C5F6E0CD}" type="sibTrans" cxnId="{AB7A82FA-D83C-E242-90CE-E44247234C17}">
      <dgm:prSet/>
      <dgm:spPr/>
      <dgm:t>
        <a:bodyPr/>
        <a:lstStyle/>
        <a:p>
          <a:endParaRPr lang="en-US"/>
        </a:p>
      </dgm:t>
    </dgm:pt>
    <dgm:pt modelId="{A736CECF-8769-8642-96A9-54BE838D3B38}" type="pres">
      <dgm:prSet presAssocID="{8DB5A866-D0E6-B24F-AC80-66965786BC2D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AAAE926-66CE-4348-A2C7-F0F1E28EEC57}" type="pres">
      <dgm:prSet presAssocID="{449BA1DD-614A-9649-8FA2-A6E3D94F773C}" presName="gear1" presStyleLbl="node1" presStyleIdx="0" presStyleCnt="3" custLinFactNeighborX="6614" custLinFactNeighborY="-590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B18E81-650B-3044-87A4-3F02E2E92C51}" type="pres">
      <dgm:prSet presAssocID="{449BA1DD-614A-9649-8FA2-A6E3D94F773C}" presName="gear1srcNode" presStyleLbl="node1" presStyleIdx="0" presStyleCnt="3"/>
      <dgm:spPr/>
      <dgm:t>
        <a:bodyPr/>
        <a:lstStyle/>
        <a:p>
          <a:endParaRPr lang="en-US"/>
        </a:p>
      </dgm:t>
    </dgm:pt>
    <dgm:pt modelId="{62515485-61D8-7A40-BA0B-4776FEFFD621}" type="pres">
      <dgm:prSet presAssocID="{449BA1DD-614A-9649-8FA2-A6E3D94F773C}" presName="gear1dstNode" presStyleLbl="node1" presStyleIdx="0" presStyleCnt="3"/>
      <dgm:spPr/>
      <dgm:t>
        <a:bodyPr/>
        <a:lstStyle/>
        <a:p>
          <a:endParaRPr lang="en-US"/>
        </a:p>
      </dgm:t>
    </dgm:pt>
    <dgm:pt modelId="{2D0EB956-19C2-D14F-AB61-EC8872795874}" type="pres">
      <dgm:prSet presAssocID="{449BA1DD-614A-9649-8FA2-A6E3D94F773C}" presName="gear1ch" presStyleLbl="fgAcc1" presStyleIdx="0" presStyleCnt="3" custLinFactNeighborX="137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92E32B-6E67-3046-8624-834368E0C78D}" type="pres">
      <dgm:prSet presAssocID="{BE4935C4-5C62-DA4E-9C4C-28088983DF70}" presName="gear2" presStyleLbl="node1" presStyleIdx="1" presStyleCnt="3" custScaleX="115962" custLinFactNeighborX="4215" custLinFactNeighborY="-441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71F112-D4F3-944F-967D-9C72F24B0D53}" type="pres">
      <dgm:prSet presAssocID="{BE4935C4-5C62-DA4E-9C4C-28088983DF70}" presName="gear2srcNode" presStyleLbl="node1" presStyleIdx="1" presStyleCnt="3"/>
      <dgm:spPr/>
      <dgm:t>
        <a:bodyPr/>
        <a:lstStyle/>
        <a:p>
          <a:endParaRPr lang="en-US"/>
        </a:p>
      </dgm:t>
    </dgm:pt>
    <dgm:pt modelId="{D27E8CEA-18FC-2240-A2EE-3E09F69EB635}" type="pres">
      <dgm:prSet presAssocID="{BE4935C4-5C62-DA4E-9C4C-28088983DF70}" presName="gear2dstNode" presStyleLbl="node1" presStyleIdx="1" presStyleCnt="3"/>
      <dgm:spPr/>
      <dgm:t>
        <a:bodyPr/>
        <a:lstStyle/>
        <a:p>
          <a:endParaRPr lang="en-US"/>
        </a:p>
      </dgm:t>
    </dgm:pt>
    <dgm:pt modelId="{24852397-9BAB-BF49-ADB5-517506E87620}" type="pres">
      <dgm:prSet presAssocID="{BE4935C4-5C62-DA4E-9C4C-28088983DF70}" presName="gear2ch" presStyleLbl="fgAcc1" presStyleIdx="1" presStyleCnt="3" custScaleX="127532" custLinFactNeighborX="-8199" custLinFactNeighborY="1032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ACDC72-B763-414A-8431-BBBA199BAF8D}" type="pres">
      <dgm:prSet presAssocID="{30F7CE9F-9BE2-AF4B-BB7D-4BB2D9D0473C}" presName="gear3" presStyleLbl="node1" presStyleIdx="2" presStyleCnt="3" custLinFactNeighborX="1035" custLinFactNeighborY="-2915"/>
      <dgm:spPr/>
      <dgm:t>
        <a:bodyPr/>
        <a:lstStyle/>
        <a:p>
          <a:endParaRPr lang="en-US"/>
        </a:p>
      </dgm:t>
    </dgm:pt>
    <dgm:pt modelId="{C37E7BAD-02FB-C644-96D7-6B975492245A}" type="pres">
      <dgm:prSet presAssocID="{30F7CE9F-9BE2-AF4B-BB7D-4BB2D9D0473C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3C99E6-5047-0441-AF8C-F71873A7756C}" type="pres">
      <dgm:prSet presAssocID="{30F7CE9F-9BE2-AF4B-BB7D-4BB2D9D0473C}" presName="gear3srcNode" presStyleLbl="node1" presStyleIdx="2" presStyleCnt="3"/>
      <dgm:spPr/>
      <dgm:t>
        <a:bodyPr/>
        <a:lstStyle/>
        <a:p>
          <a:endParaRPr lang="en-US"/>
        </a:p>
      </dgm:t>
    </dgm:pt>
    <dgm:pt modelId="{D0D518E4-63E7-264F-AB30-E1FBCDB5A8CE}" type="pres">
      <dgm:prSet presAssocID="{30F7CE9F-9BE2-AF4B-BB7D-4BB2D9D0473C}" presName="gear3dstNode" presStyleLbl="node1" presStyleIdx="2" presStyleCnt="3"/>
      <dgm:spPr/>
      <dgm:t>
        <a:bodyPr/>
        <a:lstStyle/>
        <a:p>
          <a:endParaRPr lang="en-US"/>
        </a:p>
      </dgm:t>
    </dgm:pt>
    <dgm:pt modelId="{B17B207D-AA24-E343-9417-3B656B3B2B14}" type="pres">
      <dgm:prSet presAssocID="{30F7CE9F-9BE2-AF4B-BB7D-4BB2D9D0473C}" presName="gear3ch" presStyleLbl="fgAcc1" presStyleIdx="2" presStyleCnt="3" custScaleX="123990" custLinFactNeighborX="1823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BC6EE9-B23F-694D-9C42-B60B15DF1F68}" type="pres">
      <dgm:prSet presAssocID="{EA7BA0F5-245D-6146-8C57-44A8F004DEEF}" presName="connector1" presStyleLbl="sibTrans2D1" presStyleIdx="0" presStyleCnt="3" custLinFactNeighborX="5406" custLinFactNeighborY="-4949"/>
      <dgm:spPr/>
      <dgm:t>
        <a:bodyPr/>
        <a:lstStyle/>
        <a:p>
          <a:endParaRPr lang="en-US"/>
        </a:p>
      </dgm:t>
    </dgm:pt>
    <dgm:pt modelId="{7B534E27-88CC-3E49-8A16-3154A59719DD}" type="pres">
      <dgm:prSet presAssocID="{D85C55EC-5047-B341-BA19-F4883EDAE830}" presName="connector2" presStyleLbl="sibTrans2D1" presStyleIdx="1" presStyleCnt="3"/>
      <dgm:spPr/>
      <dgm:t>
        <a:bodyPr/>
        <a:lstStyle/>
        <a:p>
          <a:endParaRPr lang="en-US"/>
        </a:p>
      </dgm:t>
    </dgm:pt>
    <dgm:pt modelId="{361BA47E-8DC3-804C-A445-098A04521FA5}" type="pres">
      <dgm:prSet presAssocID="{7055B166-BF0C-0F44-9444-3C31765ED370}" presName="connector3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72E856C9-2686-7C45-8565-D1AC467ED763}" type="presOf" srcId="{30F7CE9F-9BE2-AF4B-BB7D-4BB2D9D0473C}" destId="{D0D518E4-63E7-264F-AB30-E1FBCDB5A8CE}" srcOrd="3" destOrd="0" presId="urn:microsoft.com/office/officeart/2005/8/layout/gear1"/>
    <dgm:cxn modelId="{664FA9EE-44B4-CF4E-BBE8-78005F926CEE}" srcId="{BE4935C4-5C62-DA4E-9C4C-28088983DF70}" destId="{07475E4E-18E5-8640-A1E7-18A35004F3E0}" srcOrd="0" destOrd="0" parTransId="{113819AE-927A-5145-9DF4-534C6E62BDCF}" sibTransId="{3F308295-0180-2943-9E07-3BB3EEA0A9EB}"/>
    <dgm:cxn modelId="{739FCE8E-A4FA-7B42-9350-3AE6C0C7D46F}" type="presOf" srcId="{07475E4E-18E5-8640-A1E7-18A35004F3E0}" destId="{24852397-9BAB-BF49-ADB5-517506E87620}" srcOrd="0" destOrd="0" presId="urn:microsoft.com/office/officeart/2005/8/layout/gear1"/>
    <dgm:cxn modelId="{B590D289-D162-DA4A-95CC-4915CBC5EE38}" type="presOf" srcId="{30F7CE9F-9BE2-AF4B-BB7D-4BB2D9D0473C}" destId="{C37E7BAD-02FB-C644-96D7-6B975492245A}" srcOrd="1" destOrd="0" presId="urn:microsoft.com/office/officeart/2005/8/layout/gear1"/>
    <dgm:cxn modelId="{D3F30E16-0B6D-9946-B0CC-9EB77ED98011}" type="presOf" srcId="{30F7CE9F-9BE2-AF4B-BB7D-4BB2D9D0473C}" destId="{CDACDC72-B763-414A-8431-BBBA199BAF8D}" srcOrd="0" destOrd="0" presId="urn:microsoft.com/office/officeart/2005/8/layout/gear1"/>
    <dgm:cxn modelId="{D3FC6E5D-830F-6940-A62D-2992BCFBC795}" type="presOf" srcId="{8DB5A866-D0E6-B24F-AC80-66965786BC2D}" destId="{A736CECF-8769-8642-96A9-54BE838D3B38}" srcOrd="0" destOrd="0" presId="urn:microsoft.com/office/officeart/2005/8/layout/gear1"/>
    <dgm:cxn modelId="{46D1CA60-A8B6-874E-BEE2-AE98DC054452}" srcId="{449BA1DD-614A-9649-8FA2-A6E3D94F773C}" destId="{256D835C-2AB1-B247-83F5-CA7F491DE557}" srcOrd="0" destOrd="0" parTransId="{D9B59AED-4625-4D4D-8B66-F2CE69F8E32F}" sibTransId="{0CDCDE29-BD20-8043-8856-EA5F4D7992E9}"/>
    <dgm:cxn modelId="{AB7A82FA-D83C-E242-90CE-E44247234C17}" srcId="{30F7CE9F-9BE2-AF4B-BB7D-4BB2D9D0473C}" destId="{EE3EA7E9-98FD-D243-BFE9-7FC8347D57B0}" srcOrd="1" destOrd="0" parTransId="{04695767-F94B-4845-B4CC-91B71044279F}" sibTransId="{79664CE1-EADA-9B4F-AC0D-8442C5F6E0CD}"/>
    <dgm:cxn modelId="{BCA306BD-EE83-5541-954E-E796A37F3E48}" type="presOf" srcId="{449BA1DD-614A-9649-8FA2-A6E3D94F773C}" destId="{62515485-61D8-7A40-BA0B-4776FEFFD621}" srcOrd="2" destOrd="0" presId="urn:microsoft.com/office/officeart/2005/8/layout/gear1"/>
    <dgm:cxn modelId="{29381CB0-8107-924B-AD9B-7ED5B005E16A}" srcId="{BE4935C4-5C62-DA4E-9C4C-28088983DF70}" destId="{CAF7EE0A-1F30-214A-B870-1AF23CA7DA56}" srcOrd="1" destOrd="0" parTransId="{C9E51CD7-ECA1-CE4B-B6CF-E08FC480CF98}" sibTransId="{AE7C7E3C-4036-974C-A431-BDEC3766CA8D}"/>
    <dgm:cxn modelId="{DEA60D24-B33F-454E-BD12-B407E0C1F830}" type="presOf" srcId="{CAF7EE0A-1F30-214A-B870-1AF23CA7DA56}" destId="{24852397-9BAB-BF49-ADB5-517506E87620}" srcOrd="0" destOrd="1" presId="urn:microsoft.com/office/officeart/2005/8/layout/gear1"/>
    <dgm:cxn modelId="{A3193425-1449-2043-B99E-595134078ED6}" type="presOf" srcId="{BE4935C4-5C62-DA4E-9C4C-28088983DF70}" destId="{C692E32B-6E67-3046-8624-834368E0C78D}" srcOrd="0" destOrd="0" presId="urn:microsoft.com/office/officeart/2005/8/layout/gear1"/>
    <dgm:cxn modelId="{BA210409-AE3B-4049-B7EF-879F1BEB0573}" type="presOf" srcId="{1BA44C51-24EF-9449-896E-DF6E85C31098}" destId="{B17B207D-AA24-E343-9417-3B656B3B2B14}" srcOrd="0" destOrd="0" presId="urn:microsoft.com/office/officeart/2005/8/layout/gear1"/>
    <dgm:cxn modelId="{ABD56AC1-E8A9-2248-9818-189CC1B306E2}" type="presOf" srcId="{BE4935C4-5C62-DA4E-9C4C-28088983DF70}" destId="{D27E8CEA-18FC-2240-A2EE-3E09F69EB635}" srcOrd="2" destOrd="0" presId="urn:microsoft.com/office/officeart/2005/8/layout/gear1"/>
    <dgm:cxn modelId="{647E19F3-12BD-7C4E-AE9E-10C63DF12BCA}" srcId="{8DB5A866-D0E6-B24F-AC80-66965786BC2D}" destId="{BE4935C4-5C62-DA4E-9C4C-28088983DF70}" srcOrd="1" destOrd="0" parTransId="{69F999A9-4F9F-BB4E-8D66-160400DA5C25}" sibTransId="{D85C55EC-5047-B341-BA19-F4883EDAE830}"/>
    <dgm:cxn modelId="{4DA4A3E4-2A40-5740-96B5-828EE139DDC4}" type="presOf" srcId="{449BA1DD-614A-9649-8FA2-A6E3D94F773C}" destId="{BEB18E81-650B-3044-87A4-3F02E2E92C51}" srcOrd="1" destOrd="0" presId="urn:microsoft.com/office/officeart/2005/8/layout/gear1"/>
    <dgm:cxn modelId="{E8CF04A6-502C-E043-A0CB-96A4289BF26F}" type="presOf" srcId="{BE4935C4-5C62-DA4E-9C4C-28088983DF70}" destId="{0471F112-D4F3-944F-967D-9C72F24B0D53}" srcOrd="1" destOrd="0" presId="urn:microsoft.com/office/officeart/2005/8/layout/gear1"/>
    <dgm:cxn modelId="{C9A2287F-3C6A-4B45-8C83-77AF306D9652}" srcId="{30F7CE9F-9BE2-AF4B-BB7D-4BB2D9D0473C}" destId="{1BA44C51-24EF-9449-896E-DF6E85C31098}" srcOrd="0" destOrd="0" parTransId="{CF26D69D-EDFB-404C-A37F-1E9F23BBDD97}" sibTransId="{AA9C6697-E581-124C-A085-7B440E516C6E}"/>
    <dgm:cxn modelId="{97933FB2-3257-064C-9B4E-0656ADAEF67A}" srcId="{8DB5A866-D0E6-B24F-AC80-66965786BC2D}" destId="{449BA1DD-614A-9649-8FA2-A6E3D94F773C}" srcOrd="0" destOrd="0" parTransId="{E10602C7-7709-E445-9F92-CD547F35C84A}" sibTransId="{EA7BA0F5-245D-6146-8C57-44A8F004DEEF}"/>
    <dgm:cxn modelId="{AE283527-6D32-C949-B14D-C0B47E609162}" type="presOf" srcId="{30F7CE9F-9BE2-AF4B-BB7D-4BB2D9D0473C}" destId="{653C99E6-5047-0441-AF8C-F71873A7756C}" srcOrd="2" destOrd="0" presId="urn:microsoft.com/office/officeart/2005/8/layout/gear1"/>
    <dgm:cxn modelId="{53A269DA-DA07-114C-9793-578B74654A19}" type="presOf" srcId="{EA7BA0F5-245D-6146-8C57-44A8F004DEEF}" destId="{EBBC6EE9-B23F-694D-9C42-B60B15DF1F68}" srcOrd="0" destOrd="0" presId="urn:microsoft.com/office/officeart/2005/8/layout/gear1"/>
    <dgm:cxn modelId="{0FFB2A8B-3F67-9241-9BD8-2F3697FCA316}" type="presOf" srcId="{D85C55EC-5047-B341-BA19-F4883EDAE830}" destId="{7B534E27-88CC-3E49-8A16-3154A59719DD}" srcOrd="0" destOrd="0" presId="urn:microsoft.com/office/officeart/2005/8/layout/gear1"/>
    <dgm:cxn modelId="{B812DE4B-4228-214D-8344-3060319C5D6B}" type="presOf" srcId="{256D835C-2AB1-B247-83F5-CA7F491DE557}" destId="{2D0EB956-19C2-D14F-AB61-EC8872795874}" srcOrd="0" destOrd="0" presId="urn:microsoft.com/office/officeart/2005/8/layout/gear1"/>
    <dgm:cxn modelId="{967C8A9D-8B34-C541-867A-7C6A8690DE8E}" type="presOf" srcId="{449BA1DD-614A-9649-8FA2-A6E3D94F773C}" destId="{BAAAE926-66CE-4348-A2C7-F0F1E28EEC57}" srcOrd="0" destOrd="0" presId="urn:microsoft.com/office/officeart/2005/8/layout/gear1"/>
    <dgm:cxn modelId="{10EF81C7-EA7E-BC4C-9BC2-1C03FEEA7FD6}" srcId="{8DB5A866-D0E6-B24F-AC80-66965786BC2D}" destId="{30F7CE9F-9BE2-AF4B-BB7D-4BB2D9D0473C}" srcOrd="2" destOrd="0" parTransId="{E5AD8041-E500-FD4C-8089-4A16E996E0FE}" sibTransId="{7055B166-BF0C-0F44-9444-3C31765ED370}"/>
    <dgm:cxn modelId="{10116FC0-C59D-E54F-9496-73C00D8289DB}" type="presOf" srcId="{7055B166-BF0C-0F44-9444-3C31765ED370}" destId="{361BA47E-8DC3-804C-A445-098A04521FA5}" srcOrd="0" destOrd="0" presId="urn:microsoft.com/office/officeart/2005/8/layout/gear1"/>
    <dgm:cxn modelId="{CD7538FB-3C51-B247-B4B5-E83FDD7C5B8C}" type="presOf" srcId="{EE3EA7E9-98FD-D243-BFE9-7FC8347D57B0}" destId="{B17B207D-AA24-E343-9417-3B656B3B2B14}" srcOrd="0" destOrd="1" presId="urn:microsoft.com/office/officeart/2005/8/layout/gear1"/>
    <dgm:cxn modelId="{76302995-3AFC-7D42-ACC3-453B7C0E0666}" type="presParOf" srcId="{A736CECF-8769-8642-96A9-54BE838D3B38}" destId="{BAAAE926-66CE-4348-A2C7-F0F1E28EEC57}" srcOrd="0" destOrd="0" presId="urn:microsoft.com/office/officeart/2005/8/layout/gear1"/>
    <dgm:cxn modelId="{CB1D7B02-1AB2-9B48-9541-35C28F6FE6C3}" type="presParOf" srcId="{A736CECF-8769-8642-96A9-54BE838D3B38}" destId="{BEB18E81-650B-3044-87A4-3F02E2E92C51}" srcOrd="1" destOrd="0" presId="urn:microsoft.com/office/officeart/2005/8/layout/gear1"/>
    <dgm:cxn modelId="{C179B382-C030-3044-B170-54E93334ECBC}" type="presParOf" srcId="{A736CECF-8769-8642-96A9-54BE838D3B38}" destId="{62515485-61D8-7A40-BA0B-4776FEFFD621}" srcOrd="2" destOrd="0" presId="urn:microsoft.com/office/officeart/2005/8/layout/gear1"/>
    <dgm:cxn modelId="{00C336C5-5337-9B40-9A70-C86D5C786952}" type="presParOf" srcId="{A736CECF-8769-8642-96A9-54BE838D3B38}" destId="{2D0EB956-19C2-D14F-AB61-EC8872795874}" srcOrd="3" destOrd="0" presId="urn:microsoft.com/office/officeart/2005/8/layout/gear1"/>
    <dgm:cxn modelId="{40C7E7FC-32CF-5543-920E-DFFBDC712947}" type="presParOf" srcId="{A736CECF-8769-8642-96A9-54BE838D3B38}" destId="{C692E32B-6E67-3046-8624-834368E0C78D}" srcOrd="4" destOrd="0" presId="urn:microsoft.com/office/officeart/2005/8/layout/gear1"/>
    <dgm:cxn modelId="{B9FC1C92-803C-BC4F-8BB8-B337E8ECB5DA}" type="presParOf" srcId="{A736CECF-8769-8642-96A9-54BE838D3B38}" destId="{0471F112-D4F3-944F-967D-9C72F24B0D53}" srcOrd="5" destOrd="0" presId="urn:microsoft.com/office/officeart/2005/8/layout/gear1"/>
    <dgm:cxn modelId="{E5668E2C-6F25-0C49-B360-06B6693EA5EF}" type="presParOf" srcId="{A736CECF-8769-8642-96A9-54BE838D3B38}" destId="{D27E8CEA-18FC-2240-A2EE-3E09F69EB635}" srcOrd="6" destOrd="0" presId="urn:microsoft.com/office/officeart/2005/8/layout/gear1"/>
    <dgm:cxn modelId="{B836D6C1-9521-6743-80B0-1D1C46E803D6}" type="presParOf" srcId="{A736CECF-8769-8642-96A9-54BE838D3B38}" destId="{24852397-9BAB-BF49-ADB5-517506E87620}" srcOrd="7" destOrd="0" presId="urn:microsoft.com/office/officeart/2005/8/layout/gear1"/>
    <dgm:cxn modelId="{36EE175E-8E58-FB4A-B8C5-51036A1C335E}" type="presParOf" srcId="{A736CECF-8769-8642-96A9-54BE838D3B38}" destId="{CDACDC72-B763-414A-8431-BBBA199BAF8D}" srcOrd="8" destOrd="0" presId="urn:microsoft.com/office/officeart/2005/8/layout/gear1"/>
    <dgm:cxn modelId="{35AC3A20-FEC0-2746-9691-897B0EB66729}" type="presParOf" srcId="{A736CECF-8769-8642-96A9-54BE838D3B38}" destId="{C37E7BAD-02FB-C644-96D7-6B975492245A}" srcOrd="9" destOrd="0" presId="urn:microsoft.com/office/officeart/2005/8/layout/gear1"/>
    <dgm:cxn modelId="{459339C2-20B5-774B-9B1D-463043DAE9FB}" type="presParOf" srcId="{A736CECF-8769-8642-96A9-54BE838D3B38}" destId="{653C99E6-5047-0441-AF8C-F71873A7756C}" srcOrd="10" destOrd="0" presId="urn:microsoft.com/office/officeart/2005/8/layout/gear1"/>
    <dgm:cxn modelId="{8183C584-4868-3946-9688-0005BC805571}" type="presParOf" srcId="{A736CECF-8769-8642-96A9-54BE838D3B38}" destId="{D0D518E4-63E7-264F-AB30-E1FBCDB5A8CE}" srcOrd="11" destOrd="0" presId="urn:microsoft.com/office/officeart/2005/8/layout/gear1"/>
    <dgm:cxn modelId="{4B885B67-2D6E-5843-B1CC-F32695839095}" type="presParOf" srcId="{A736CECF-8769-8642-96A9-54BE838D3B38}" destId="{B17B207D-AA24-E343-9417-3B656B3B2B14}" srcOrd="12" destOrd="0" presId="urn:microsoft.com/office/officeart/2005/8/layout/gear1"/>
    <dgm:cxn modelId="{07C0A592-1D53-3E4D-A996-982B37878810}" type="presParOf" srcId="{A736CECF-8769-8642-96A9-54BE838D3B38}" destId="{EBBC6EE9-B23F-694D-9C42-B60B15DF1F68}" srcOrd="13" destOrd="0" presId="urn:microsoft.com/office/officeart/2005/8/layout/gear1"/>
    <dgm:cxn modelId="{B34C5E57-0C33-A94F-8EA8-5F4CAAF6A552}" type="presParOf" srcId="{A736CECF-8769-8642-96A9-54BE838D3B38}" destId="{7B534E27-88CC-3E49-8A16-3154A59719DD}" srcOrd="14" destOrd="0" presId="urn:microsoft.com/office/officeart/2005/8/layout/gear1"/>
    <dgm:cxn modelId="{3958BD08-B7BD-5C4C-BFA7-CA0FBC6E7902}" type="presParOf" srcId="{A736CECF-8769-8642-96A9-54BE838D3B38}" destId="{361BA47E-8DC3-804C-A445-098A04521FA5}" srcOrd="15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41A3A8E-0F52-49E0-9939-4E01985784DF}" type="doc">
      <dgm:prSet loTypeId="urn:microsoft.com/office/officeart/2005/8/layout/arrow2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DED6254-1971-4043-AD70-EEA3B7CA6CA8}">
      <dgm:prSet/>
      <dgm:spPr/>
      <dgm:t>
        <a:bodyPr/>
        <a:lstStyle/>
        <a:p>
          <a:pPr rtl="0"/>
          <a:r>
            <a:rPr lang="en-GB" b="1" dirty="0" smtClean="0"/>
            <a:t>Researcher trains extension officers</a:t>
          </a:r>
          <a:endParaRPr lang="en-GB" b="1" dirty="0"/>
        </a:p>
      </dgm:t>
    </dgm:pt>
    <dgm:pt modelId="{18B4C4F6-2D1F-47EA-BDBC-8D5A244786EA}" type="parTrans" cxnId="{9B293208-E3E6-46AB-A716-60E9DAA4D646}">
      <dgm:prSet/>
      <dgm:spPr/>
      <dgm:t>
        <a:bodyPr/>
        <a:lstStyle/>
        <a:p>
          <a:endParaRPr lang="en-GB"/>
        </a:p>
      </dgm:t>
    </dgm:pt>
    <dgm:pt modelId="{95D078B4-AF97-4836-95D4-E7F5F0B0400E}" type="sibTrans" cxnId="{9B293208-E3E6-46AB-A716-60E9DAA4D646}">
      <dgm:prSet/>
      <dgm:spPr/>
      <dgm:t>
        <a:bodyPr/>
        <a:lstStyle/>
        <a:p>
          <a:endParaRPr lang="en-GB"/>
        </a:p>
      </dgm:t>
    </dgm:pt>
    <dgm:pt modelId="{FBAFC295-E92E-4660-8C1B-5CD06267C46A}">
      <dgm:prSet/>
      <dgm:spPr/>
      <dgm:t>
        <a:bodyPr/>
        <a:lstStyle/>
        <a:p>
          <a:pPr rtl="0"/>
          <a:r>
            <a:rPr lang="en-GB" b="1" dirty="0" smtClean="0"/>
            <a:t>Extension officers trains farmer- to-farmer trainers</a:t>
          </a:r>
          <a:endParaRPr lang="en-GB" b="1" dirty="0"/>
        </a:p>
      </dgm:t>
    </dgm:pt>
    <dgm:pt modelId="{6595D490-E9E6-403C-8710-9F1F3500733E}" type="parTrans" cxnId="{A178B58A-75D3-4D95-8971-21B54B8B2CE5}">
      <dgm:prSet/>
      <dgm:spPr/>
      <dgm:t>
        <a:bodyPr/>
        <a:lstStyle/>
        <a:p>
          <a:endParaRPr lang="en-GB"/>
        </a:p>
      </dgm:t>
    </dgm:pt>
    <dgm:pt modelId="{C9208305-37D5-4CF5-BCE4-0D7E3024A07C}" type="sibTrans" cxnId="{A178B58A-75D3-4D95-8971-21B54B8B2CE5}">
      <dgm:prSet/>
      <dgm:spPr/>
      <dgm:t>
        <a:bodyPr/>
        <a:lstStyle/>
        <a:p>
          <a:endParaRPr lang="en-GB"/>
        </a:p>
      </dgm:t>
    </dgm:pt>
    <dgm:pt modelId="{FAB3D605-3E7B-46FB-9AB0-E49FF534775D}">
      <dgm:prSet/>
      <dgm:spPr/>
      <dgm:t>
        <a:bodyPr/>
        <a:lstStyle/>
        <a:p>
          <a:pPr rtl="0"/>
          <a:r>
            <a:rPr lang="en-GB" b="1" dirty="0" smtClean="0">
              <a:solidFill>
                <a:schemeClr val="tx1"/>
              </a:solidFill>
            </a:rPr>
            <a:t>Farmer trainers trains other  (20-30) farmers through FFS</a:t>
          </a:r>
          <a:endParaRPr lang="en-GB" b="1" dirty="0">
            <a:solidFill>
              <a:schemeClr val="tx1"/>
            </a:solidFill>
          </a:endParaRPr>
        </a:p>
      </dgm:t>
    </dgm:pt>
    <dgm:pt modelId="{02953DD2-8FE0-4AED-9F77-6C3A683BBB7B}" type="parTrans" cxnId="{4FDFF13F-4C57-414B-8B0A-EF4604E74EE5}">
      <dgm:prSet/>
      <dgm:spPr/>
      <dgm:t>
        <a:bodyPr/>
        <a:lstStyle/>
        <a:p>
          <a:endParaRPr lang="en-GB"/>
        </a:p>
      </dgm:t>
    </dgm:pt>
    <dgm:pt modelId="{5A3CBC76-D7FD-4AEC-B0CD-12FAA53925A5}" type="sibTrans" cxnId="{4FDFF13F-4C57-414B-8B0A-EF4604E74EE5}">
      <dgm:prSet/>
      <dgm:spPr/>
      <dgm:t>
        <a:bodyPr/>
        <a:lstStyle/>
        <a:p>
          <a:endParaRPr lang="en-GB"/>
        </a:p>
      </dgm:t>
    </dgm:pt>
    <dgm:pt modelId="{89B618AA-4056-4B28-BAAC-A9712DF2E634}">
      <dgm:prSet/>
      <dgm:spPr/>
      <dgm:t>
        <a:bodyPr/>
        <a:lstStyle/>
        <a:p>
          <a:pPr rtl="0"/>
          <a:r>
            <a:rPr lang="en-GB" b="1" dirty="0" smtClean="0"/>
            <a:t>Establishment of result demonstrations</a:t>
          </a:r>
          <a:endParaRPr lang="en-GB" b="1" dirty="0"/>
        </a:p>
      </dgm:t>
    </dgm:pt>
    <dgm:pt modelId="{152A5AF7-4F19-4BC1-A866-69C728C4DD53}" type="parTrans" cxnId="{934A79A4-693A-4828-A957-26F0826EA3FA}">
      <dgm:prSet/>
      <dgm:spPr/>
      <dgm:t>
        <a:bodyPr/>
        <a:lstStyle/>
        <a:p>
          <a:endParaRPr lang="en-GB"/>
        </a:p>
      </dgm:t>
    </dgm:pt>
    <dgm:pt modelId="{A1B1476E-18A5-48C0-9C34-6AFBFC38EB6C}" type="sibTrans" cxnId="{934A79A4-693A-4828-A957-26F0826EA3FA}">
      <dgm:prSet/>
      <dgm:spPr/>
      <dgm:t>
        <a:bodyPr/>
        <a:lstStyle/>
        <a:p>
          <a:endParaRPr lang="en-GB"/>
        </a:p>
      </dgm:t>
    </dgm:pt>
    <dgm:pt modelId="{67D4B4A3-D470-42D4-9D86-D249E9D9A329}" type="pres">
      <dgm:prSet presAssocID="{441A3A8E-0F52-49E0-9939-4E01985784DF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C7247B5-2164-41A1-86A3-4F7A641FC8E8}" type="pres">
      <dgm:prSet presAssocID="{441A3A8E-0F52-49E0-9939-4E01985784DF}" presName="arrow" presStyleLbl="bgShp" presStyleIdx="0" presStyleCn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/>
        </a:p>
      </dgm:t>
    </dgm:pt>
    <dgm:pt modelId="{350A6CA2-2AD3-423C-981B-092F08D72FDC}" type="pres">
      <dgm:prSet presAssocID="{441A3A8E-0F52-49E0-9939-4E01985784DF}" presName="arrowDiagram4" presStyleCnt="0"/>
      <dgm:spPr/>
      <dgm:t>
        <a:bodyPr/>
        <a:lstStyle/>
        <a:p>
          <a:endParaRPr lang="en-US"/>
        </a:p>
      </dgm:t>
    </dgm:pt>
    <dgm:pt modelId="{10533A3C-DF79-4E29-8201-C084B592ED5F}" type="pres">
      <dgm:prSet presAssocID="{FDED6254-1971-4043-AD70-EEA3B7CA6CA8}" presName="bullet4a" presStyleLbl="node1" presStyleIdx="0" presStyleCnt="4"/>
      <dgm:spPr/>
      <dgm:t>
        <a:bodyPr/>
        <a:lstStyle/>
        <a:p>
          <a:endParaRPr lang="en-US"/>
        </a:p>
      </dgm:t>
    </dgm:pt>
    <dgm:pt modelId="{55AE18CD-5779-4EA6-9950-87C0880E11F2}" type="pres">
      <dgm:prSet presAssocID="{FDED6254-1971-4043-AD70-EEA3B7CA6CA8}" presName="textBox4a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3805A17-D45B-4210-8A96-8D1F8FFFF7FA}" type="pres">
      <dgm:prSet presAssocID="{FBAFC295-E92E-4660-8C1B-5CD06267C46A}" presName="bullet4b" presStyleLbl="node1" presStyleIdx="1" presStyleCnt="4"/>
      <dgm:spPr/>
      <dgm:t>
        <a:bodyPr/>
        <a:lstStyle/>
        <a:p>
          <a:endParaRPr lang="en-US"/>
        </a:p>
      </dgm:t>
    </dgm:pt>
    <dgm:pt modelId="{3A53E109-5E79-4F06-AABE-4DEED7A45B0E}" type="pres">
      <dgm:prSet presAssocID="{FBAFC295-E92E-4660-8C1B-5CD06267C46A}" presName="textBox4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51B67DA-E8F1-4EC1-82DE-36A5B7372047}" type="pres">
      <dgm:prSet presAssocID="{FAB3D605-3E7B-46FB-9AB0-E49FF534775D}" presName="bullet4c" presStyleLbl="node1" presStyleIdx="2" presStyleCnt="4"/>
      <dgm:spPr/>
      <dgm:t>
        <a:bodyPr/>
        <a:lstStyle/>
        <a:p>
          <a:endParaRPr lang="en-US"/>
        </a:p>
      </dgm:t>
    </dgm:pt>
    <dgm:pt modelId="{D4F2B26D-EE09-46B9-B8FB-A2E24869EA82}" type="pres">
      <dgm:prSet presAssocID="{FAB3D605-3E7B-46FB-9AB0-E49FF534775D}" presName="textBox4c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A81D3BA-D1A1-49F7-A9E2-ED7F89BDBA79}" type="pres">
      <dgm:prSet presAssocID="{89B618AA-4056-4B28-BAAC-A9712DF2E634}" presName="bullet4d" presStyleLbl="node1" presStyleIdx="3" presStyleCnt="4"/>
      <dgm:spPr/>
      <dgm:t>
        <a:bodyPr/>
        <a:lstStyle/>
        <a:p>
          <a:endParaRPr lang="en-US"/>
        </a:p>
      </dgm:t>
    </dgm:pt>
    <dgm:pt modelId="{0E30C0A9-2472-487B-A5C4-2180FBA251B6}" type="pres">
      <dgm:prSet presAssocID="{89B618AA-4056-4B28-BAAC-A9712DF2E634}" presName="textBox4d" presStyleLbl="revTx" presStyleIdx="3" presStyleCnt="4" custScaleX="14241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178B58A-75D3-4D95-8971-21B54B8B2CE5}" srcId="{441A3A8E-0F52-49E0-9939-4E01985784DF}" destId="{FBAFC295-E92E-4660-8C1B-5CD06267C46A}" srcOrd="1" destOrd="0" parTransId="{6595D490-E9E6-403C-8710-9F1F3500733E}" sibTransId="{C9208305-37D5-4CF5-BCE4-0D7E3024A07C}"/>
    <dgm:cxn modelId="{4FDFF13F-4C57-414B-8B0A-EF4604E74EE5}" srcId="{441A3A8E-0F52-49E0-9939-4E01985784DF}" destId="{FAB3D605-3E7B-46FB-9AB0-E49FF534775D}" srcOrd="2" destOrd="0" parTransId="{02953DD2-8FE0-4AED-9F77-6C3A683BBB7B}" sibTransId="{5A3CBC76-D7FD-4AEC-B0CD-12FAA53925A5}"/>
    <dgm:cxn modelId="{5FD2FA1C-7348-6845-BA22-E107BAF0567F}" type="presOf" srcId="{FAB3D605-3E7B-46FB-9AB0-E49FF534775D}" destId="{D4F2B26D-EE09-46B9-B8FB-A2E24869EA82}" srcOrd="0" destOrd="0" presId="urn:microsoft.com/office/officeart/2005/8/layout/arrow2"/>
    <dgm:cxn modelId="{B13B9FE9-38C3-A84D-BA3C-F04664C8E023}" type="presOf" srcId="{89B618AA-4056-4B28-BAAC-A9712DF2E634}" destId="{0E30C0A9-2472-487B-A5C4-2180FBA251B6}" srcOrd="0" destOrd="0" presId="urn:microsoft.com/office/officeart/2005/8/layout/arrow2"/>
    <dgm:cxn modelId="{371D78F4-6D87-8A47-B1F7-741D797CDC1D}" type="presOf" srcId="{FDED6254-1971-4043-AD70-EEA3B7CA6CA8}" destId="{55AE18CD-5779-4EA6-9950-87C0880E11F2}" srcOrd="0" destOrd="0" presId="urn:microsoft.com/office/officeart/2005/8/layout/arrow2"/>
    <dgm:cxn modelId="{E81E873D-C992-0B41-A3A4-15D8C7043B87}" type="presOf" srcId="{FBAFC295-E92E-4660-8C1B-5CD06267C46A}" destId="{3A53E109-5E79-4F06-AABE-4DEED7A45B0E}" srcOrd="0" destOrd="0" presId="urn:microsoft.com/office/officeart/2005/8/layout/arrow2"/>
    <dgm:cxn modelId="{82A02923-A56B-3B4F-845B-6679128B4987}" type="presOf" srcId="{441A3A8E-0F52-49E0-9939-4E01985784DF}" destId="{67D4B4A3-D470-42D4-9D86-D249E9D9A329}" srcOrd="0" destOrd="0" presId="urn:microsoft.com/office/officeart/2005/8/layout/arrow2"/>
    <dgm:cxn modelId="{9B293208-E3E6-46AB-A716-60E9DAA4D646}" srcId="{441A3A8E-0F52-49E0-9939-4E01985784DF}" destId="{FDED6254-1971-4043-AD70-EEA3B7CA6CA8}" srcOrd="0" destOrd="0" parTransId="{18B4C4F6-2D1F-47EA-BDBC-8D5A244786EA}" sibTransId="{95D078B4-AF97-4836-95D4-E7F5F0B0400E}"/>
    <dgm:cxn modelId="{934A79A4-693A-4828-A957-26F0826EA3FA}" srcId="{441A3A8E-0F52-49E0-9939-4E01985784DF}" destId="{89B618AA-4056-4B28-BAAC-A9712DF2E634}" srcOrd="3" destOrd="0" parTransId="{152A5AF7-4F19-4BC1-A866-69C728C4DD53}" sibTransId="{A1B1476E-18A5-48C0-9C34-6AFBFC38EB6C}"/>
    <dgm:cxn modelId="{1FB4E944-8DC8-CC4C-B39A-0D488566201D}" type="presParOf" srcId="{67D4B4A3-D470-42D4-9D86-D249E9D9A329}" destId="{FC7247B5-2164-41A1-86A3-4F7A641FC8E8}" srcOrd="0" destOrd="0" presId="urn:microsoft.com/office/officeart/2005/8/layout/arrow2"/>
    <dgm:cxn modelId="{E6C262FB-7B7B-A949-A706-56DBE9BC5791}" type="presParOf" srcId="{67D4B4A3-D470-42D4-9D86-D249E9D9A329}" destId="{350A6CA2-2AD3-423C-981B-092F08D72FDC}" srcOrd="1" destOrd="0" presId="urn:microsoft.com/office/officeart/2005/8/layout/arrow2"/>
    <dgm:cxn modelId="{53A27758-53C3-B44C-B5CF-3B1A680CC627}" type="presParOf" srcId="{350A6CA2-2AD3-423C-981B-092F08D72FDC}" destId="{10533A3C-DF79-4E29-8201-C084B592ED5F}" srcOrd="0" destOrd="0" presId="urn:microsoft.com/office/officeart/2005/8/layout/arrow2"/>
    <dgm:cxn modelId="{97392A7B-BC8B-5F4D-B728-889D7BDA7B5D}" type="presParOf" srcId="{350A6CA2-2AD3-423C-981B-092F08D72FDC}" destId="{55AE18CD-5779-4EA6-9950-87C0880E11F2}" srcOrd="1" destOrd="0" presId="urn:microsoft.com/office/officeart/2005/8/layout/arrow2"/>
    <dgm:cxn modelId="{9AC19AAF-ED16-3841-A337-D4560E22A21C}" type="presParOf" srcId="{350A6CA2-2AD3-423C-981B-092F08D72FDC}" destId="{83805A17-D45B-4210-8A96-8D1F8FFFF7FA}" srcOrd="2" destOrd="0" presId="urn:microsoft.com/office/officeart/2005/8/layout/arrow2"/>
    <dgm:cxn modelId="{921FDF96-7BD3-3943-AEC7-B8DF225FB730}" type="presParOf" srcId="{350A6CA2-2AD3-423C-981B-092F08D72FDC}" destId="{3A53E109-5E79-4F06-AABE-4DEED7A45B0E}" srcOrd="3" destOrd="0" presId="urn:microsoft.com/office/officeart/2005/8/layout/arrow2"/>
    <dgm:cxn modelId="{0309D1B9-A5B7-4444-B36B-B1C1C261373D}" type="presParOf" srcId="{350A6CA2-2AD3-423C-981B-092F08D72FDC}" destId="{251B67DA-E8F1-4EC1-82DE-36A5B7372047}" srcOrd="4" destOrd="0" presId="urn:microsoft.com/office/officeart/2005/8/layout/arrow2"/>
    <dgm:cxn modelId="{46A23FDF-3DFA-824E-A41F-B2671AB49A14}" type="presParOf" srcId="{350A6CA2-2AD3-423C-981B-092F08D72FDC}" destId="{D4F2B26D-EE09-46B9-B8FB-A2E24869EA82}" srcOrd="5" destOrd="0" presId="urn:microsoft.com/office/officeart/2005/8/layout/arrow2"/>
    <dgm:cxn modelId="{74C184CF-79A0-CC41-B3E7-3EBC95D4EF98}" type="presParOf" srcId="{350A6CA2-2AD3-423C-981B-092F08D72FDC}" destId="{4A81D3BA-D1A1-49F7-A9E2-ED7F89BDBA79}" srcOrd="6" destOrd="0" presId="urn:microsoft.com/office/officeart/2005/8/layout/arrow2"/>
    <dgm:cxn modelId="{0BC6FE7E-E43E-0E48-B41E-659916F521D2}" type="presParOf" srcId="{350A6CA2-2AD3-423C-981B-092F08D72FDC}" destId="{0E30C0A9-2472-487B-A5C4-2180FBA251B6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AAE926-66CE-4348-A2C7-F0F1E28EEC57}">
      <dsp:nvSpPr>
        <dsp:cNvPr id="0" name=""/>
        <dsp:cNvSpPr/>
      </dsp:nvSpPr>
      <dsp:spPr>
        <a:xfrm>
          <a:off x="3438226" y="2148363"/>
          <a:ext cx="2829989" cy="2829989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CGs-ICRISAT, ICRAF, IITA, NARS-ARI </a:t>
          </a:r>
          <a:r>
            <a:rPr lang="en-US" sz="1500" kern="1200" dirty="0" err="1" smtClean="0"/>
            <a:t>Hombolo</a:t>
          </a:r>
          <a:r>
            <a:rPr lang="en-US" sz="1500" kern="1200" dirty="0" smtClean="0"/>
            <a:t>, </a:t>
          </a:r>
          <a:r>
            <a:rPr lang="en-US" sz="1500" kern="1200" dirty="0" err="1" smtClean="0"/>
            <a:t>Naliendele</a:t>
          </a:r>
          <a:r>
            <a:rPr lang="en-US" sz="1500" kern="1200" dirty="0" smtClean="0"/>
            <a:t>, </a:t>
          </a:r>
          <a:r>
            <a:rPr lang="en-US" sz="1500" kern="1200" dirty="0" err="1" smtClean="0"/>
            <a:t>Salien</a:t>
          </a:r>
          <a:r>
            <a:rPr lang="en-US" sz="1500" kern="1200" dirty="0" smtClean="0"/>
            <a:t> PRC &amp; SUA</a:t>
          </a:r>
          <a:endParaRPr lang="en-US" sz="1500" kern="1200" dirty="0"/>
        </a:p>
      </dsp:txBody>
      <dsp:txXfrm>
        <a:off x="4007180" y="2811274"/>
        <a:ext cx="1692081" cy="1454673"/>
      </dsp:txXfrm>
    </dsp:sp>
    <dsp:sp modelId="{2D0EB956-19C2-D14F-AB61-EC8872795874}">
      <dsp:nvSpPr>
        <dsp:cNvPr id="0" name=""/>
        <dsp:cNvSpPr/>
      </dsp:nvSpPr>
      <dsp:spPr>
        <a:xfrm>
          <a:off x="2915596" y="4064893"/>
          <a:ext cx="1800902" cy="10805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Develop and or validate technologies</a:t>
          </a:r>
          <a:endParaRPr lang="en-US" sz="1600" kern="1200" dirty="0"/>
        </a:p>
      </dsp:txBody>
      <dsp:txXfrm>
        <a:off x="2947244" y="4096541"/>
        <a:ext cx="1737606" cy="1017245"/>
      </dsp:txXfrm>
    </dsp:sp>
    <dsp:sp modelId="{C692E32B-6E67-3046-8624-834368E0C78D}">
      <dsp:nvSpPr>
        <dsp:cNvPr id="0" name=""/>
        <dsp:cNvSpPr/>
      </dsp:nvSpPr>
      <dsp:spPr>
        <a:xfrm>
          <a:off x="1527000" y="1555711"/>
          <a:ext cx="2386699" cy="2058174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Frontline development agencies</a:t>
          </a:r>
          <a:endParaRPr lang="en-US" sz="1700" kern="1200" dirty="0"/>
        </a:p>
      </dsp:txBody>
      <dsp:txXfrm>
        <a:off x="2092906" y="2076994"/>
        <a:ext cx="1254887" cy="1015608"/>
      </dsp:txXfrm>
    </dsp:sp>
    <dsp:sp modelId="{24852397-9BAB-BF49-ADB5-517506E87620}">
      <dsp:nvSpPr>
        <dsp:cNvPr id="0" name=""/>
        <dsp:cNvSpPr/>
      </dsp:nvSpPr>
      <dsp:spPr>
        <a:xfrm>
          <a:off x="540036" y="3095928"/>
          <a:ext cx="2296726" cy="10805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 smtClean="0"/>
            <a:t>Nafaka</a:t>
          </a:r>
          <a:r>
            <a:rPr lang="en-US" sz="1600" kern="1200" dirty="0" smtClean="0"/>
            <a:t> (production and productivity)</a:t>
          </a:r>
          <a:endParaRPr lang="en-US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 smtClean="0"/>
            <a:t>Tuboreshe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Chakula</a:t>
          </a:r>
          <a:r>
            <a:rPr lang="en-US" sz="1600" kern="1200" dirty="0" smtClean="0"/>
            <a:t> (nutrition outcomes)</a:t>
          </a:r>
          <a:endParaRPr lang="en-US" sz="1600" kern="1200" dirty="0"/>
        </a:p>
      </dsp:txBody>
      <dsp:txXfrm>
        <a:off x="571684" y="3127576"/>
        <a:ext cx="2233430" cy="1017245"/>
      </dsp:txXfrm>
    </dsp:sp>
    <dsp:sp modelId="{CDACDC72-B763-414A-8431-BBBA199BAF8D}">
      <dsp:nvSpPr>
        <dsp:cNvPr id="0" name=""/>
        <dsp:cNvSpPr/>
      </dsp:nvSpPr>
      <dsp:spPr>
        <a:xfrm rot="20700000">
          <a:off x="2782861" y="226609"/>
          <a:ext cx="2016590" cy="2016590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Government department</a:t>
          </a:r>
          <a:endParaRPr lang="en-US" sz="1600" kern="1200" dirty="0"/>
        </a:p>
      </dsp:txBody>
      <dsp:txXfrm rot="-20700000">
        <a:off x="3225158" y="668906"/>
        <a:ext cx="1131995" cy="1131995"/>
      </dsp:txXfrm>
    </dsp:sp>
    <dsp:sp modelId="{B17B207D-AA24-E343-9417-3B656B3B2B14}">
      <dsp:nvSpPr>
        <dsp:cNvPr id="0" name=""/>
        <dsp:cNvSpPr/>
      </dsp:nvSpPr>
      <dsp:spPr>
        <a:xfrm>
          <a:off x="4392460" y="668906"/>
          <a:ext cx="2232938" cy="10805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 smtClean="0"/>
            <a:t> </a:t>
          </a:r>
          <a:r>
            <a:rPr lang="en-US" sz="1600" kern="1200" dirty="0" smtClean="0"/>
            <a:t>Extension</a:t>
          </a:r>
          <a:endParaRPr lang="en-US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Local Government</a:t>
          </a:r>
          <a:endParaRPr lang="en-US" sz="1600" kern="1200" dirty="0"/>
        </a:p>
      </dsp:txBody>
      <dsp:txXfrm>
        <a:off x="4424108" y="700554"/>
        <a:ext cx="2169642" cy="1017245"/>
      </dsp:txXfrm>
    </dsp:sp>
    <dsp:sp modelId="{EBBC6EE9-B23F-694D-9C42-B60B15DF1F68}">
      <dsp:nvSpPr>
        <dsp:cNvPr id="0" name=""/>
        <dsp:cNvSpPr/>
      </dsp:nvSpPr>
      <dsp:spPr>
        <a:xfrm>
          <a:off x="3239852" y="1703088"/>
          <a:ext cx="3622386" cy="3622386"/>
        </a:xfrm>
        <a:prstGeom prst="circularArrow">
          <a:avLst>
            <a:gd name="adj1" fmla="val 4688"/>
            <a:gd name="adj2" fmla="val 299029"/>
            <a:gd name="adj3" fmla="val 2535000"/>
            <a:gd name="adj4" fmla="val 15821284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B534E27-88CC-3E49-8A16-3154A59719DD}">
      <dsp:nvSpPr>
        <dsp:cNvPr id="0" name=""/>
        <dsp:cNvSpPr/>
      </dsp:nvSpPr>
      <dsp:spPr>
        <a:xfrm>
          <a:off x="1240012" y="1187061"/>
          <a:ext cx="2631890" cy="263189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61BA47E-8DC3-804C-A445-098A04521FA5}">
      <dsp:nvSpPr>
        <dsp:cNvPr id="0" name=""/>
        <dsp:cNvSpPr/>
      </dsp:nvSpPr>
      <dsp:spPr>
        <a:xfrm>
          <a:off x="2290840" y="-219181"/>
          <a:ext cx="2837707" cy="283770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7247B5-2164-41A1-86A3-4F7A641FC8E8}">
      <dsp:nvSpPr>
        <dsp:cNvPr id="0" name=""/>
        <dsp:cNvSpPr/>
      </dsp:nvSpPr>
      <dsp:spPr>
        <a:xfrm>
          <a:off x="518836" y="0"/>
          <a:ext cx="5166508" cy="3229067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55000"/>
          </a:schemeClr>
        </a:solidFill>
        <a:ln w="12700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10533A3C-DF79-4E29-8201-C084B592ED5F}">
      <dsp:nvSpPr>
        <dsp:cNvPr id="0" name=""/>
        <dsp:cNvSpPr/>
      </dsp:nvSpPr>
      <dsp:spPr>
        <a:xfrm>
          <a:off x="1027737" y="2401134"/>
          <a:ext cx="118829" cy="11882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AE18CD-5779-4EA6-9950-87C0880E11F2}">
      <dsp:nvSpPr>
        <dsp:cNvPr id="0" name=""/>
        <dsp:cNvSpPr/>
      </dsp:nvSpPr>
      <dsp:spPr>
        <a:xfrm>
          <a:off x="1087152" y="2460549"/>
          <a:ext cx="883473" cy="7685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965" tIns="0" rIns="0" bIns="0" numCol="1" spcCol="1270" anchor="t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1" kern="1200" dirty="0" smtClean="0"/>
            <a:t>Researcher trains extension officers</a:t>
          </a:r>
          <a:endParaRPr lang="en-GB" sz="1300" b="1" kern="1200" dirty="0"/>
        </a:p>
      </dsp:txBody>
      <dsp:txXfrm>
        <a:off x="1087152" y="2460549"/>
        <a:ext cx="883473" cy="768518"/>
      </dsp:txXfrm>
    </dsp:sp>
    <dsp:sp modelId="{83805A17-D45B-4210-8A96-8D1F8FFFF7FA}">
      <dsp:nvSpPr>
        <dsp:cNvPr id="0" name=""/>
        <dsp:cNvSpPr/>
      </dsp:nvSpPr>
      <dsp:spPr>
        <a:xfrm>
          <a:off x="1867295" y="1650053"/>
          <a:ext cx="206660" cy="20666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53E109-5E79-4F06-AABE-4DEED7A45B0E}">
      <dsp:nvSpPr>
        <dsp:cNvPr id="0" name=""/>
        <dsp:cNvSpPr/>
      </dsp:nvSpPr>
      <dsp:spPr>
        <a:xfrm>
          <a:off x="1970625" y="1753383"/>
          <a:ext cx="1084966" cy="14756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9505" tIns="0" rIns="0" bIns="0" numCol="1" spcCol="1270" anchor="t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1" kern="1200" dirty="0" smtClean="0"/>
            <a:t>Extension officers trains farmer- to-farmer trainers</a:t>
          </a:r>
          <a:endParaRPr lang="en-GB" sz="1300" b="1" kern="1200" dirty="0"/>
        </a:p>
      </dsp:txBody>
      <dsp:txXfrm>
        <a:off x="1970625" y="1753383"/>
        <a:ext cx="1084966" cy="1475684"/>
      </dsp:txXfrm>
    </dsp:sp>
    <dsp:sp modelId="{251B67DA-E8F1-4EC1-82DE-36A5B7372047}">
      <dsp:nvSpPr>
        <dsp:cNvPr id="0" name=""/>
        <dsp:cNvSpPr/>
      </dsp:nvSpPr>
      <dsp:spPr>
        <a:xfrm>
          <a:off x="2939345" y="1096591"/>
          <a:ext cx="273824" cy="2738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F2B26D-EE09-46B9-B8FB-A2E24869EA82}">
      <dsp:nvSpPr>
        <dsp:cNvPr id="0" name=""/>
        <dsp:cNvSpPr/>
      </dsp:nvSpPr>
      <dsp:spPr>
        <a:xfrm>
          <a:off x="3076258" y="1233503"/>
          <a:ext cx="1084966" cy="19955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5094" tIns="0" rIns="0" bIns="0" numCol="1" spcCol="1270" anchor="t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1" kern="1200" dirty="0" smtClean="0">
              <a:solidFill>
                <a:schemeClr val="tx1"/>
              </a:solidFill>
            </a:rPr>
            <a:t>Farmer trainers trains other  (20-30) farmers through FFS</a:t>
          </a:r>
          <a:endParaRPr lang="en-GB" sz="1300" b="1" kern="1200" dirty="0">
            <a:solidFill>
              <a:schemeClr val="tx1"/>
            </a:solidFill>
          </a:endParaRPr>
        </a:p>
      </dsp:txBody>
      <dsp:txXfrm>
        <a:off x="3076258" y="1233503"/>
        <a:ext cx="1084966" cy="1995564"/>
      </dsp:txXfrm>
    </dsp:sp>
    <dsp:sp modelId="{4A81D3BA-D1A1-49F7-A9E2-ED7F89BDBA79}">
      <dsp:nvSpPr>
        <dsp:cNvPr id="0" name=""/>
        <dsp:cNvSpPr/>
      </dsp:nvSpPr>
      <dsp:spPr>
        <a:xfrm>
          <a:off x="4106976" y="730415"/>
          <a:ext cx="366822" cy="3668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30C0A9-2472-487B-A5C4-2180FBA251B6}">
      <dsp:nvSpPr>
        <dsp:cNvPr id="0" name=""/>
        <dsp:cNvSpPr/>
      </dsp:nvSpPr>
      <dsp:spPr>
        <a:xfrm>
          <a:off x="4060271" y="913826"/>
          <a:ext cx="1545198" cy="2315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71" tIns="0" rIns="0" bIns="0" numCol="1" spcCol="1270" anchor="t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1" kern="1200" dirty="0" smtClean="0"/>
            <a:t>Establishment of result demonstrations</a:t>
          </a:r>
          <a:endParaRPr lang="en-GB" sz="1300" b="1" kern="1200" dirty="0"/>
        </a:p>
      </dsp:txBody>
      <dsp:txXfrm>
        <a:off x="4060271" y="913826"/>
        <a:ext cx="1545198" cy="23152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D1A6B-FE55-42ED-84F6-A119C21957C2}" type="datetimeFigureOut">
              <a:rPr lang="en-US" smtClean="0"/>
              <a:pPr/>
              <a:t>7/13/15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8CDC3-EE21-4690-9123-29E5B27C22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881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4980D-33A7-4030-B390-DC47B54376D7}" type="datetimeFigureOut">
              <a:rPr lang="en-US" smtClean="0"/>
              <a:pPr/>
              <a:t>7/13/15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DB3CD-82CE-4D61-A55F-4B85DC44DB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428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Calibri" charset="0"/>
            </a:endParaRPr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fld id="{61753E1D-C7F5-1642-8932-4B268D669FC2}" type="slidenum">
              <a:rPr lang="en-GB"/>
              <a:pPr eaLnBrk="1" hangingPunct="1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8026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>
                <a:latin typeface="Calibri" charset="0"/>
              </a:rPr>
              <a:t>All the five test varieties outperformed the local check, with ICGV-SM 02724 by two folds, ICGV-SM 02724 has a large seed size out yielding the local variety by 60 %</a:t>
            </a:r>
          </a:p>
          <a:p>
            <a:endParaRPr lang="en-GB">
              <a:latin typeface="Calibri" charset="0"/>
            </a:endParaRPr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fld id="{61753E1D-C7F5-1642-8932-4B268D669FC2}" type="slidenum">
              <a:rPr lang="en-GB"/>
              <a:pPr eaLnBrk="1" hangingPunct="1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21891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Calibri" charset="0"/>
            </a:endParaRP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fld id="{28D3E703-A162-774F-BC59-85E6D99DAEDB}" type="slidenum">
              <a:rPr lang="en-GB"/>
              <a:pPr eaLnBrk="1" hangingPunct="1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0211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1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 dirty="0" smtClean="0"/>
              <a:t>Title of presentation here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360614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 smtClean="0"/>
              <a:t>Name(s) of presenter(s)</a:t>
            </a:r>
            <a:br>
              <a:rPr lang="en-US" dirty="0" smtClean="0"/>
            </a:br>
            <a:r>
              <a:rPr lang="en-US" dirty="0" smtClean="0"/>
              <a:t>Organizational affiliation</a:t>
            </a:r>
            <a:br>
              <a:rPr lang="en-US" dirty="0" smtClean="0"/>
            </a:br>
            <a:r>
              <a:rPr lang="en-US" dirty="0" smtClean="0"/>
              <a:t>Event name, place and dates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947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1862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 dirty="0" smtClean="0"/>
              <a:t>For graphs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703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dirty="0" smtClean="0"/>
              <a:t>For tables use this format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66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For tables use this format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6485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C51D5DD-B541-464C-AE0E-6336D58A9FB6}" type="datetimeFigureOut">
              <a:rPr lang="en-US"/>
              <a:pPr/>
              <a:t>7/13/15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FC71B5B-4EEF-DF42-BF4A-11E51FB697E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720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400" y="838200"/>
            <a:ext cx="6858000" cy="1219200"/>
          </a:xfrm>
        </p:spPr>
        <p:txBody>
          <a:bodyPr>
            <a:normAutofit/>
          </a:bodyPr>
          <a:lstStyle>
            <a:lvl1pPr marL="0" indent="0" algn="l">
              <a:buNone/>
              <a:defRPr sz="4400" baseline="0">
                <a:solidFill>
                  <a:schemeClr val="tx1"/>
                </a:solidFill>
                <a:latin typeface="Gill San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For charts use this style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44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19200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Insert picture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978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112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8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7" r:id="rId3"/>
    <p:sldLayoutId id="2147483668" r:id="rId4"/>
    <p:sldLayoutId id="2147483673" r:id="rId5"/>
    <p:sldLayoutId id="2147483681" r:id="rId6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Insert picture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5181600" cy="297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36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0" r:id="rId2"/>
    <p:sldLayoutId id="2147483676" r:id="rId3"/>
    <p:sldLayoutId id="2147483666" r:id="rId4"/>
    <p:sldLayoutId id="2147483679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jpeg"/><Relationship Id="rId3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24.png"/><Relationship Id="rId5" Type="http://schemas.openxmlformats.org/officeDocument/2006/relationships/image" Target="../media/image9.png"/><Relationship Id="rId6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4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4" Type="http://schemas.openxmlformats.org/officeDocument/2006/relationships/image" Target="../media/image36.jpeg"/><Relationship Id="rId5" Type="http://schemas.openxmlformats.org/officeDocument/2006/relationships/image" Target="../media/image37.jpeg"/><Relationship Id="rId6" Type="http://schemas.openxmlformats.org/officeDocument/2006/relationships/image" Target="../media/image38.jpeg"/><Relationship Id="rId7" Type="http://schemas.openxmlformats.org/officeDocument/2006/relationships/image" Target="../media/image39.jpeg"/><Relationship Id="rId8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jpe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304800" y="1752600"/>
            <a:ext cx="8610600" cy="1828800"/>
          </a:xfrm>
        </p:spPr>
        <p:txBody>
          <a:bodyPr/>
          <a:lstStyle/>
          <a:p>
            <a:pPr algn="just"/>
            <a:r>
              <a:rPr lang="en-US" sz="3600" b="1" dirty="0"/>
              <a:t>Genetic diversification and </a:t>
            </a:r>
            <a:r>
              <a:rPr lang="en-US" sz="3600" b="1" dirty="0" smtClean="0"/>
              <a:t>intensification Experiences from </a:t>
            </a:r>
            <a:r>
              <a:rPr lang="en-US" sz="3600" b="1" dirty="0" err="1">
                <a:cs typeface="Calibri" pitchFamily="34" charset="0"/>
              </a:rPr>
              <a:t>Kongwa</a:t>
            </a:r>
            <a:r>
              <a:rPr lang="en-US" sz="3600" b="1" dirty="0">
                <a:cs typeface="Calibri" pitchFamily="34" charset="0"/>
              </a:rPr>
              <a:t> </a:t>
            </a:r>
            <a:r>
              <a:rPr lang="en-US" sz="3600" b="1" dirty="0" err="1">
                <a:cs typeface="Calibri" pitchFamily="34" charset="0"/>
              </a:rPr>
              <a:t>Kiteto</a:t>
            </a:r>
            <a:r>
              <a:rPr lang="en-US" sz="3600" b="1" dirty="0" smtClean="0"/>
              <a:t> 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2362201" y="4191000"/>
            <a:ext cx="4575175" cy="1219200"/>
          </a:xfrm>
        </p:spPr>
        <p:txBody>
          <a:bodyPr/>
          <a:lstStyle/>
          <a:p>
            <a:r>
              <a:rPr lang="en-US" sz="3200" b="1" u="sng" dirty="0" smtClean="0">
                <a:solidFill>
                  <a:srgbClr val="225C29"/>
                </a:solidFill>
                <a:latin typeface="+mn-lt"/>
                <a:cs typeface="Calibri" pitchFamily="34" charset="0"/>
              </a:rPr>
              <a:t>Patrick Okori</a:t>
            </a:r>
          </a:p>
          <a:p>
            <a:r>
              <a:rPr lang="en-US" sz="3200" b="1" u="sng" dirty="0" err="1" smtClean="0">
                <a:solidFill>
                  <a:srgbClr val="225C29"/>
                </a:solidFill>
                <a:latin typeface="+mn-lt"/>
                <a:cs typeface="Calibri" pitchFamily="34" charset="0"/>
              </a:rPr>
              <a:t>Kongwa</a:t>
            </a:r>
            <a:r>
              <a:rPr lang="en-US" sz="3200" b="1" u="sng" dirty="0" smtClean="0">
                <a:solidFill>
                  <a:srgbClr val="225C29"/>
                </a:solidFill>
                <a:latin typeface="+mn-lt"/>
                <a:cs typeface="Calibri" pitchFamily="34" charset="0"/>
              </a:rPr>
              <a:t> </a:t>
            </a:r>
            <a:r>
              <a:rPr lang="en-US" sz="3200" b="1" u="sng" dirty="0" err="1">
                <a:solidFill>
                  <a:srgbClr val="225C29"/>
                </a:solidFill>
                <a:latin typeface="+mn-lt"/>
                <a:cs typeface="Calibri" pitchFamily="34" charset="0"/>
              </a:rPr>
              <a:t>Kiteto</a:t>
            </a:r>
            <a:r>
              <a:rPr lang="en-US" sz="3200" b="1" u="sng" dirty="0">
                <a:solidFill>
                  <a:srgbClr val="225C29"/>
                </a:solidFill>
                <a:latin typeface="+mn-lt"/>
                <a:cs typeface="Calibri" pitchFamily="34" charset="0"/>
              </a:rPr>
              <a:t>-</a:t>
            </a:r>
            <a:r>
              <a:rPr lang="en-US" sz="3200" b="1" u="sng" dirty="0" smtClean="0">
                <a:solidFill>
                  <a:srgbClr val="225C29"/>
                </a:solidFill>
                <a:latin typeface="+mn-lt"/>
                <a:cs typeface="Calibri" pitchFamily="34" charset="0"/>
              </a:rPr>
              <a:t>Team</a:t>
            </a:r>
            <a:endParaRPr lang="en-US" sz="3200" b="1" u="sng" dirty="0">
              <a:solidFill>
                <a:srgbClr val="225C29"/>
              </a:solidFill>
              <a:latin typeface="+mn-lt"/>
              <a:cs typeface="Calibri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034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/>
          <p:cNvSpPr>
            <a:spLocks noGrp="1"/>
          </p:cNvSpPr>
          <p:nvPr>
            <p:ph type="title"/>
          </p:nvPr>
        </p:nvSpPr>
        <p:spPr>
          <a:xfrm>
            <a:off x="533400" y="990600"/>
            <a:ext cx="8382000" cy="838200"/>
          </a:xfrm>
        </p:spPr>
        <p:txBody>
          <a:bodyPr/>
          <a:lstStyle/>
          <a:p>
            <a:r>
              <a:rPr lang="en-US" sz="3600" b="1" dirty="0" smtClean="0">
                <a:solidFill>
                  <a:srgbClr val="000000"/>
                </a:solidFill>
                <a:latin typeface="Calibri" charset="0"/>
              </a:rPr>
              <a:t>RO </a:t>
            </a:r>
            <a:r>
              <a:rPr lang="en-US" sz="3600" b="1" dirty="0">
                <a:solidFill>
                  <a:srgbClr val="000000"/>
                </a:solidFill>
                <a:latin typeface="Calibri" charset="0"/>
              </a:rPr>
              <a:t>1: </a:t>
            </a:r>
            <a:r>
              <a:rPr lang="en-US" sz="3600" b="1" dirty="0" smtClean="0">
                <a:solidFill>
                  <a:srgbClr val="000000"/>
                </a:solidFill>
                <a:latin typeface="Calibri" charset="0"/>
              </a:rPr>
              <a:t>Yield gap a driver of food insecurity</a:t>
            </a:r>
            <a:endParaRPr lang="en-US" sz="3600" b="1" dirty="0">
              <a:solidFill>
                <a:srgbClr val="000000"/>
              </a:solidFill>
              <a:latin typeface="Calibri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0753642"/>
              </p:ext>
            </p:extLst>
          </p:nvPr>
        </p:nvGraphicFramePr>
        <p:xfrm>
          <a:off x="381000" y="1981200"/>
          <a:ext cx="8382000" cy="3786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8772"/>
                <a:gridCol w="2282228"/>
                <a:gridCol w="2095500"/>
                <a:gridCol w="2095500"/>
              </a:tblGrid>
              <a:tr h="8413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GB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Average crop productivity (kg/ha) by crop and district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206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Crop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Kongwa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Kiteto</a:t>
                      </a:r>
                      <a:endParaRPr lang="en-GB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Total </a:t>
                      </a:r>
                      <a:endParaRPr lang="en-GB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  <a:tr h="4206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Maize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782.3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Calibri"/>
                          <a:cs typeface="Times New Roman"/>
                        </a:rPr>
                        <a:t>623.4</a:t>
                      </a:r>
                      <a:endParaRPr lang="en-GB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Calibri"/>
                          <a:cs typeface="Times New Roman"/>
                        </a:rPr>
                        <a:t>753.3</a:t>
                      </a:r>
                      <a:endParaRPr lang="en-GB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  <a:tr h="4206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Calibri"/>
                          <a:cs typeface="Times New Roman"/>
                        </a:rPr>
                        <a:t>Sunflower</a:t>
                      </a:r>
                      <a:endParaRPr lang="en-GB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391.3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555.2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Calibri"/>
                          <a:cs typeface="Times New Roman"/>
                        </a:rPr>
                        <a:t>433.4</a:t>
                      </a:r>
                      <a:endParaRPr lang="en-GB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  <a:tr h="4206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Calibri"/>
                          <a:cs typeface="Times New Roman"/>
                        </a:rPr>
                        <a:t>Groundnut</a:t>
                      </a:r>
                      <a:endParaRPr lang="en-GB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Calibri"/>
                          <a:cs typeface="Times New Roman"/>
                        </a:rPr>
                        <a:t>608.9</a:t>
                      </a:r>
                      <a:endParaRPr lang="en-GB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450.8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Calibri"/>
                          <a:cs typeface="Times New Roman"/>
                        </a:rPr>
                        <a:t>529.9</a:t>
                      </a:r>
                      <a:endParaRPr lang="en-GB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  <a:tr h="4206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Pigeonpea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Calibri"/>
                          <a:cs typeface="Times New Roman"/>
                        </a:rPr>
                        <a:t>200.3</a:t>
                      </a:r>
                      <a:endParaRPr lang="en-GB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117.3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158.8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  <a:tr h="4206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Calibri"/>
                          <a:cs typeface="Times New Roman"/>
                        </a:rPr>
                        <a:t>Sorghum</a:t>
                      </a:r>
                      <a:endParaRPr lang="en-GB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Calibri"/>
                          <a:cs typeface="Times New Roman"/>
                        </a:rPr>
                        <a:t>323.5</a:t>
                      </a:r>
                      <a:endParaRPr lang="en-GB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Calibri"/>
                          <a:cs typeface="Times New Roman"/>
                        </a:rPr>
                        <a:t>207.2</a:t>
                      </a:r>
                      <a:endParaRPr lang="en-GB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314.6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  <a:tr h="4206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Bambara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332.7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/>
                          <a:ea typeface="Calibri"/>
                          <a:cs typeface="Times New Roman"/>
                        </a:rPr>
                        <a:t>160.6</a:t>
                      </a:r>
                      <a:endParaRPr lang="en-GB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295.1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/>
                </a:tc>
              </a:tr>
            </a:tbl>
          </a:graphicData>
        </a:graphic>
      </p:graphicFrame>
      <p:sp>
        <p:nvSpPr>
          <p:cNvPr id="39983" name="TextBox 4"/>
          <p:cNvSpPr txBox="1">
            <a:spLocks noChangeArrowheads="1"/>
          </p:cNvSpPr>
          <p:nvPr/>
        </p:nvSpPr>
        <p:spPr bwMode="auto">
          <a:xfrm>
            <a:off x="1066800" y="5867400"/>
            <a:ext cx="69119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sz="1800" b="1" dirty="0"/>
              <a:t>Productivity at </a:t>
            </a:r>
            <a:r>
              <a:rPr lang="en-GB" sz="1800" b="1" dirty="0"/>
              <a:t>50% of potential yield for above crops</a:t>
            </a:r>
          </a:p>
          <a:p>
            <a:pPr eaLnBrk="1" hangingPunct="1">
              <a:buFont typeface="Arial" charset="0"/>
              <a:buChar char="•"/>
            </a:pPr>
            <a:r>
              <a:rPr lang="en-GB" sz="1800" b="1" dirty="0"/>
              <a:t>Farmers involved in extensive farming using mechanized agriculture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23089710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228600" y="914400"/>
            <a:ext cx="8610600" cy="2019300"/>
          </a:xfrm>
        </p:spPr>
        <p:txBody>
          <a:bodyPr/>
          <a:lstStyle/>
          <a:p>
            <a:pPr algn="ctr"/>
            <a:r>
              <a:rPr lang="en-US" sz="3600" b="1" dirty="0" smtClean="0">
                <a:latin typeface="+mn-lt"/>
                <a:cs typeface="Arial"/>
              </a:rPr>
              <a:t>Kiteto and Kongwa</a:t>
            </a:r>
          </a:p>
          <a:p>
            <a:pPr marL="457200" indent="-342900">
              <a:buFont typeface="Arial" pitchFamily="34" charset="0"/>
              <a:buChar char="•"/>
            </a:pPr>
            <a:r>
              <a:rPr lang="en-US" sz="2000" b="1" dirty="0" smtClean="0">
                <a:latin typeface="+mn-lt"/>
                <a:cs typeface="Arial"/>
              </a:rPr>
              <a:t>Frequent drought, poor nutrition are among the challenges faced by the majority areas in target locations</a:t>
            </a:r>
          </a:p>
          <a:p>
            <a:pPr marL="457200" indent="-342900">
              <a:buFont typeface="Arial" pitchFamily="34" charset="0"/>
              <a:buChar char="•"/>
            </a:pPr>
            <a:r>
              <a:rPr lang="en-US" sz="2000" b="1" dirty="0" smtClean="0">
                <a:latin typeface="+mn-lt"/>
                <a:cs typeface="Arial"/>
              </a:rPr>
              <a:t>Low adoption of priority crops, high yielding varieties and </a:t>
            </a:r>
            <a:r>
              <a:rPr lang="en-US" sz="2000" b="1" dirty="0" smtClean="0">
                <a:latin typeface="+mn-lt"/>
                <a:cs typeface="Arial"/>
              </a:rPr>
              <a:t>poor </a:t>
            </a:r>
            <a:r>
              <a:rPr lang="en-US" sz="2000" b="1" dirty="0" smtClean="0">
                <a:latin typeface="+mn-lt"/>
                <a:cs typeface="Arial"/>
              </a:rPr>
              <a:t>access to quality seed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4900166"/>
              </p:ext>
            </p:extLst>
          </p:nvPr>
        </p:nvGraphicFramePr>
        <p:xfrm>
          <a:off x="533400" y="3465854"/>
          <a:ext cx="8229602" cy="2934946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1456126"/>
                <a:gridCol w="1415924"/>
                <a:gridCol w="1339388"/>
                <a:gridCol w="1339388"/>
                <a:gridCol w="1339388"/>
                <a:gridCol w="1339388"/>
              </a:tblGrid>
              <a:tr h="36936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Crop</a:t>
                      </a:r>
                      <a:endParaRPr kumimoji="0" lang="en-GB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Njoro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Chitego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Mlali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Moleti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Laikala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</a:tr>
              <a:tr h="263830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Cereals/Millets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</a:tr>
              <a:tr h="26383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Maize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MS PGothic" charset="0"/>
                          <a:cs typeface="MS PGothic" charset="0"/>
                        </a:rPr>
                        <a:t>√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S PGothic" charset="0"/>
                          <a:cs typeface="MS PGothic" charset="0"/>
                        </a:rPr>
                        <a:t>√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S PGothic" charset="0"/>
                          <a:cs typeface="MS PGothic" charset="0"/>
                        </a:rPr>
                        <a:t>√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S PGothic" charset="0"/>
                          <a:cs typeface="MS PGothic" charset="0"/>
                        </a:rPr>
                        <a:t>√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-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</a:tr>
              <a:tr h="26383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Sorghum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-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-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-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-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S PGothic" charset="0"/>
                          <a:cs typeface="MS PGothic" charset="0"/>
                        </a:rPr>
                        <a:t>√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</a:tr>
              <a:tr h="26383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Pearl millet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-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-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-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-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S PGothic" charset="0"/>
                          <a:cs typeface="MS PGothic" charset="0"/>
                        </a:rPr>
                        <a:t>√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</a:tr>
              <a:tr h="263830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Legumes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</a:tr>
              <a:tr h="26383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Groundnut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MS PGothic" charset="0"/>
                          <a:cs typeface="MS PGothic" charset="0"/>
                        </a:rPr>
                        <a:t>√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S PGothic" charset="0"/>
                          <a:cs typeface="MS PGothic" charset="0"/>
                        </a:rPr>
                        <a:t>√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S PGothic" charset="0"/>
                          <a:cs typeface="MS PGothic" charset="0"/>
                        </a:rPr>
                        <a:t>√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S PGothic" charset="0"/>
                          <a:cs typeface="MS PGothic" charset="0"/>
                        </a:rPr>
                        <a:t>√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MS PGothic" charset="0"/>
                          <a:cs typeface="MS PGothic" charset="0"/>
                        </a:rPr>
                        <a:t>√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</a:tr>
              <a:tr h="26383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Pigeonpea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MS PGothic" charset="0"/>
                          <a:cs typeface="MS PGothic" charset="0"/>
                        </a:rPr>
                        <a:t>√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S PGothic" charset="0"/>
                          <a:cs typeface="MS PGothic" charset="0"/>
                        </a:rPr>
                        <a:t>√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S PGothic" charset="0"/>
                          <a:cs typeface="MS PGothic" charset="0"/>
                        </a:rPr>
                        <a:t>√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S PGothic" charset="0"/>
                          <a:cs typeface="MS PGothic" charset="0"/>
                        </a:rPr>
                        <a:t>√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MS PGothic" charset="0"/>
                          <a:cs typeface="MS PGothic" charset="0"/>
                        </a:rPr>
                        <a:t>√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</a:tr>
              <a:tr h="37462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Bambara nut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MS PGothic" charset="0"/>
                          <a:cs typeface="MS PGothic" charset="0"/>
                        </a:rPr>
                        <a:t>√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S PGothic" charset="0"/>
                          <a:cs typeface="MS PGothic" charset="0"/>
                        </a:rPr>
                        <a:t>√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S PGothic" charset="0"/>
                          <a:cs typeface="MS PGothic" charset="0"/>
                        </a:rPr>
                        <a:t>√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S PGothic" charset="0"/>
                          <a:cs typeface="MS PGothic" charset="0"/>
                        </a:rPr>
                        <a:t>√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MS PGothic" charset="0"/>
                          <a:cs typeface="MS PGothic" charset="0"/>
                        </a:rPr>
                        <a:t>√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286000" y="2819400"/>
            <a:ext cx="4495800" cy="5334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dirty="0" smtClean="0">
                <a:solidFill>
                  <a:srgbClr val="000000"/>
                </a:solidFill>
                <a:latin typeface="Arial"/>
                <a:ea typeface="MS PGothic" charset="0"/>
                <a:cs typeface="Arial"/>
              </a:rPr>
              <a:t>Crop varieties tested</a:t>
            </a:r>
            <a:endParaRPr lang="en-GB" sz="2800" b="1" dirty="0">
              <a:solidFill>
                <a:srgbClr val="000000"/>
              </a:solidFill>
              <a:latin typeface="Arial"/>
              <a:ea typeface="MS PGothic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30486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381000" y="1219200"/>
            <a:ext cx="8763000" cy="60960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  <a:defRPr/>
            </a:pPr>
            <a:r>
              <a:rPr lang="en-US" sz="3200" b="1" dirty="0" smtClean="0">
                <a:solidFill>
                  <a:srgbClr val="000000"/>
                </a:solidFill>
              </a:rPr>
              <a:t>Research output </a:t>
            </a:r>
            <a:r>
              <a:rPr lang="en-US" sz="3200" b="1" dirty="0" smtClean="0">
                <a:solidFill>
                  <a:srgbClr val="000000"/>
                </a:solidFill>
              </a:rPr>
              <a:t>2</a:t>
            </a:r>
            <a:r>
              <a:rPr lang="en-US" sz="3200" b="1" dirty="0" smtClean="0">
                <a:solidFill>
                  <a:srgbClr val="000000"/>
                </a:solidFill>
                <a:latin typeface="Calibri" charset="0"/>
              </a:rPr>
              <a:t>: </a:t>
            </a:r>
            <a:r>
              <a:rPr lang="en-GB" sz="3200" b="1" dirty="0">
                <a:solidFill>
                  <a:srgbClr val="000000"/>
                </a:solidFill>
                <a:latin typeface="Calibri" charset="0"/>
              </a:rPr>
              <a:t>On-farm </a:t>
            </a:r>
            <a:r>
              <a:rPr lang="en-GB" sz="3200" b="1" dirty="0" smtClean="0">
                <a:solidFill>
                  <a:srgbClr val="000000"/>
                </a:solidFill>
                <a:latin typeface="Calibri" charset="0"/>
              </a:rPr>
              <a:t>evaluation of </a:t>
            </a:r>
            <a:r>
              <a:rPr lang="en-GB" sz="3200" b="1" dirty="0" smtClean="0">
                <a:solidFill>
                  <a:srgbClr val="000000"/>
                </a:solidFill>
                <a:latin typeface="Calibri" charset="0"/>
              </a:rPr>
              <a:t>new varieties </a:t>
            </a:r>
            <a:endParaRPr lang="en-US" sz="3200" b="1" dirty="0">
              <a:solidFill>
                <a:srgbClr val="000000"/>
              </a:solidFill>
              <a:latin typeface="Calibri" charset="0"/>
            </a:endParaRPr>
          </a:p>
        </p:txBody>
      </p:sp>
      <p:pic>
        <p:nvPicPr>
          <p:cNvPr id="41986" name="Picture 7" descr="H:\photo_kongwa digital\Picture fr\P10104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828800"/>
            <a:ext cx="32543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TextBox 2"/>
          <p:cNvSpPr txBox="1">
            <a:spLocks noChangeArrowheads="1"/>
          </p:cNvSpPr>
          <p:nvPr/>
        </p:nvSpPr>
        <p:spPr bwMode="auto">
          <a:xfrm>
            <a:off x="6096000" y="6096000"/>
            <a:ext cx="2232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/>
              <a:t>PVS on groundnuts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0" y="4419600"/>
            <a:ext cx="3887787" cy="1296988"/>
          </a:xfrm>
        </p:spPr>
        <p:txBody>
          <a:bodyPr/>
          <a:lstStyle/>
          <a:p>
            <a:pPr>
              <a:defRPr/>
            </a:pPr>
            <a:r>
              <a:rPr lang="en-US" sz="2400" dirty="0" smtClean="0"/>
              <a:t>New varieties increase yields by up to </a:t>
            </a:r>
            <a:r>
              <a:rPr lang="en-US" sz="2400" b="1" dirty="0" smtClean="0"/>
              <a:t>3-4 fold </a:t>
            </a:r>
          </a:p>
          <a:p>
            <a:pPr marL="0" indent="0">
              <a:buFont typeface="Arial" charset="0"/>
              <a:buNone/>
              <a:defRPr/>
            </a:pPr>
            <a:endParaRPr lang="en-US" sz="2400" b="1" dirty="0" smtClean="0"/>
          </a:p>
          <a:p>
            <a:pPr>
              <a:defRPr/>
            </a:pPr>
            <a:endParaRPr lang="en-GB" sz="2400" dirty="0"/>
          </a:p>
          <a:p>
            <a:pPr>
              <a:defRPr/>
            </a:pP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670515"/>
              </p:ext>
            </p:extLst>
          </p:nvPr>
        </p:nvGraphicFramePr>
        <p:xfrm>
          <a:off x="381000" y="2362200"/>
          <a:ext cx="4321175" cy="16129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770974"/>
                <a:gridCol w="835449"/>
                <a:gridCol w="1714752"/>
              </a:tblGrid>
              <a:tr h="25654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Varieties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2" marR="12702" marT="12700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Yield (tons/ha)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2" marR="12702" marT="1270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606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1. ICGV-SM 99568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2" marR="12702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0.55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2" marR="12702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0.44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2" marR="12702" marT="12700" marB="0" anchor="b"/>
                </a:tc>
              </a:tr>
              <a:tr h="22606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2. ICGV-SM 02724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2" marR="12702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1.50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2" marR="12702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1.28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2" marR="12702" marT="12700" marB="0" anchor="b"/>
                </a:tc>
              </a:tr>
              <a:tr h="22606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3. MANGAKA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2" marR="12702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0.73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2" marR="12702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0.35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2" marR="12702" marT="12700" marB="0" anchor="b"/>
                </a:tc>
              </a:tr>
              <a:tr h="22606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4. PENDO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2" marR="12702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0.61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2" marR="12702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0.28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2" marR="12702" marT="12700" marB="0" anchor="b"/>
                </a:tc>
              </a:tr>
              <a:tr h="22606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5.MNANJE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2" marR="12702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0.87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2" marR="12702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0.77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2" marR="12702" marT="12700" marB="0" anchor="b"/>
                </a:tc>
              </a:tr>
              <a:tr h="22606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6. LOCAL LANDRACES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2" marR="12702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0.27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2" marR="12702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0.17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2" marR="12702" marT="12700" marB="0" anchor="b"/>
                </a:tc>
              </a:tr>
            </a:tbl>
          </a:graphicData>
        </a:graphic>
      </p:graphicFrame>
      <p:pic>
        <p:nvPicPr>
          <p:cNvPr id="42013" name="Picture 9" descr="C:\Users\EYSWAI\Documents\WP 3 LAND MANAGEMENT\photo post harvest_harvesting gnut_ppea\DCIM\101MSDCF\DSC057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962400"/>
            <a:ext cx="2663825" cy="193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9871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Placeholder 1"/>
          <p:cNvSpPr>
            <a:spLocks noGrp="1"/>
          </p:cNvSpPr>
          <p:nvPr>
            <p:ph type="body" sz="quarter" idx="12"/>
          </p:nvPr>
        </p:nvSpPr>
        <p:spPr bwMode="auto">
          <a:xfrm>
            <a:off x="838200" y="1143000"/>
            <a:ext cx="7772400" cy="838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600" b="1" dirty="0" smtClean="0">
                <a:latin typeface="+mn-lt"/>
              </a:rPr>
              <a:t>Innovation pathway</a:t>
            </a:r>
            <a:endParaRPr lang="en-US" sz="3600" b="1" dirty="0"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828800"/>
            <a:ext cx="7483450" cy="433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68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295400"/>
            <a:ext cx="8001000" cy="2667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0000"/>
                </a:solidFill>
                <a:latin typeface="+mn-lt"/>
              </a:rPr>
              <a:t>Theme </a:t>
            </a:r>
            <a:r>
              <a:rPr lang="en-US" b="1" dirty="0" smtClean="0">
                <a:solidFill>
                  <a:srgbClr val="000000"/>
                </a:solidFill>
                <a:latin typeface="+mn-lt"/>
              </a:rPr>
              <a:t>2</a:t>
            </a:r>
            <a:endParaRPr lang="en-US" b="1" dirty="0" smtClean="0">
              <a:solidFill>
                <a:srgbClr val="000000"/>
              </a:solidFill>
              <a:latin typeface="+mn-lt"/>
            </a:endParaRPr>
          </a:p>
          <a:p>
            <a:pPr algn="just"/>
            <a:r>
              <a:rPr lang="en-GB" sz="3600" b="1" dirty="0">
                <a:solidFill>
                  <a:srgbClr val="156734"/>
                </a:solidFill>
                <a:latin typeface="+mn-lt"/>
                <a:cs typeface="Arial"/>
              </a:rPr>
              <a:t>On-farm evaluation of improved legumes and cereals; </a:t>
            </a:r>
            <a:r>
              <a:rPr lang="en-GB" sz="3600" b="1" dirty="0" smtClean="0">
                <a:solidFill>
                  <a:srgbClr val="156734"/>
                </a:solidFill>
                <a:latin typeface="+mn-lt"/>
                <a:cs typeface="Arial"/>
              </a:rPr>
              <a:t>disease </a:t>
            </a:r>
            <a:r>
              <a:rPr lang="en-GB" sz="3600" b="1" dirty="0">
                <a:solidFill>
                  <a:srgbClr val="156734"/>
                </a:solidFill>
                <a:latin typeface="+mn-lt"/>
                <a:cs typeface="Arial"/>
              </a:rPr>
              <a:t>management, for SI integration </a:t>
            </a:r>
            <a:endParaRPr lang="en-US" sz="3600" b="1" dirty="0">
              <a:solidFill>
                <a:srgbClr val="156734"/>
              </a:solidFill>
              <a:latin typeface="+mn-lt"/>
              <a:cs typeface="Arial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6622625" y="41844490"/>
            <a:ext cx="1981209" cy="2115171"/>
            <a:chOff x="28538492" y="5930829"/>
            <a:chExt cx="3077791" cy="3858943"/>
          </a:xfrm>
        </p:grpSpPr>
        <p:pic>
          <p:nvPicPr>
            <p:cNvPr id="4" name="Picture 7" descr="\\nas\mmu\1Publishing_service\Logos\CGIAR logo\cgiar.t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538492" y="5930829"/>
              <a:ext cx="2961383" cy="2527369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28796883" y="8610598"/>
              <a:ext cx="2819400" cy="1179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 smtClean="0">
                  <a:latin typeface="Arial" pitchFamily="34" charset="0"/>
                  <a:cs typeface="Arial" pitchFamily="34" charset="0"/>
                </a:rPr>
                <a:t>CGIAR</a:t>
              </a: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55625" y="41757601"/>
            <a:ext cx="2423531" cy="170596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26733" r="33522"/>
          <a:stretch/>
        </p:blipFill>
        <p:spPr>
          <a:xfrm>
            <a:off x="18669001" y="42305222"/>
            <a:ext cx="4622335" cy="1281179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/>
          <a:srcRect l="74537"/>
          <a:stretch/>
        </p:blipFill>
        <p:spPr>
          <a:xfrm>
            <a:off x="23317200" y="42367200"/>
            <a:ext cx="2819400" cy="1219774"/>
          </a:xfrm>
          <a:prstGeom prst="rect">
            <a:avLst/>
          </a:prstGeom>
          <a:solidFill>
            <a:srgbClr val="FFFFFF"/>
          </a:solidFill>
        </p:spPr>
      </p:pic>
      <p:grpSp>
        <p:nvGrpSpPr>
          <p:cNvPr id="13" name="Group 12"/>
          <p:cNvGrpSpPr/>
          <p:nvPr/>
        </p:nvGrpSpPr>
        <p:grpSpPr>
          <a:xfrm>
            <a:off x="16775025" y="41996890"/>
            <a:ext cx="1981209" cy="2115171"/>
            <a:chOff x="28538492" y="5930829"/>
            <a:chExt cx="3077791" cy="3858943"/>
          </a:xfrm>
        </p:grpSpPr>
        <p:pic>
          <p:nvPicPr>
            <p:cNvPr id="14" name="Picture 7" descr="\\nas\mmu\1Publishing_service\Logos\CGIAR logo\cgiar.t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538492" y="5930829"/>
              <a:ext cx="2961383" cy="2527369"/>
            </a:xfrm>
            <a:prstGeom prst="rect">
              <a:avLst/>
            </a:prstGeom>
            <a:noFill/>
          </p:spPr>
        </p:pic>
        <p:sp>
          <p:nvSpPr>
            <p:cNvPr id="15" name="TextBox 14"/>
            <p:cNvSpPr txBox="1"/>
            <p:nvPr/>
          </p:nvSpPr>
          <p:spPr>
            <a:xfrm>
              <a:off x="28796883" y="8610598"/>
              <a:ext cx="2819400" cy="1179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 smtClean="0">
                  <a:latin typeface="Arial" pitchFamily="34" charset="0"/>
                  <a:cs typeface="Arial" pitchFamily="34" charset="0"/>
                </a:rPr>
                <a:t>CGIAR</a:t>
              </a:r>
            </a:p>
          </p:txBody>
        </p:sp>
      </p:grpSp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4424" y="41986200"/>
            <a:ext cx="1860147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08025" y="41910001"/>
            <a:ext cx="2423531" cy="170596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/>
          <a:srcRect l="26733" r="33522"/>
          <a:stretch/>
        </p:blipFill>
        <p:spPr>
          <a:xfrm>
            <a:off x="18821401" y="42457622"/>
            <a:ext cx="4622335" cy="1281179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/>
          <a:srcRect l="74537"/>
          <a:stretch/>
        </p:blipFill>
        <p:spPr>
          <a:xfrm>
            <a:off x="23469600" y="42519600"/>
            <a:ext cx="2819400" cy="1219774"/>
          </a:xfrm>
          <a:prstGeom prst="rect">
            <a:avLst/>
          </a:prstGeom>
          <a:solidFill>
            <a:srgbClr val="FFFFFF"/>
          </a:solidFill>
        </p:spPr>
      </p:pic>
      <p:grpSp>
        <p:nvGrpSpPr>
          <p:cNvPr id="23" name="Group 22"/>
          <p:cNvGrpSpPr/>
          <p:nvPr/>
        </p:nvGrpSpPr>
        <p:grpSpPr>
          <a:xfrm>
            <a:off x="16927425" y="42149290"/>
            <a:ext cx="1981209" cy="2115171"/>
            <a:chOff x="28538492" y="5930829"/>
            <a:chExt cx="3077791" cy="3858943"/>
          </a:xfrm>
        </p:grpSpPr>
        <p:pic>
          <p:nvPicPr>
            <p:cNvPr id="24" name="Picture 7" descr="\\nas\mmu\1Publishing_service\Logos\CGIAR logo\cgiar.t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538492" y="5930829"/>
              <a:ext cx="2961383" cy="2527369"/>
            </a:xfrm>
            <a:prstGeom prst="rect">
              <a:avLst/>
            </a:prstGeom>
            <a:noFill/>
          </p:spPr>
        </p:pic>
        <p:sp>
          <p:nvSpPr>
            <p:cNvPr id="25" name="TextBox 24"/>
            <p:cNvSpPr txBox="1"/>
            <p:nvPr/>
          </p:nvSpPr>
          <p:spPr>
            <a:xfrm>
              <a:off x="28796883" y="8610598"/>
              <a:ext cx="2819400" cy="1179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 smtClean="0">
                  <a:latin typeface="Arial" pitchFamily="34" charset="0"/>
                  <a:cs typeface="Arial" pitchFamily="34" charset="0"/>
                </a:rPr>
                <a:t>CGIAR</a:t>
              </a:r>
            </a:p>
          </p:txBody>
        </p:sp>
      </p:grpSp>
      <p:pic>
        <p:nvPicPr>
          <p:cNvPr id="2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6824" y="42138600"/>
            <a:ext cx="1860147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60425" y="42062401"/>
            <a:ext cx="2423531" cy="170596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/>
          <a:srcRect l="26733" r="33522"/>
          <a:stretch/>
        </p:blipFill>
        <p:spPr>
          <a:xfrm>
            <a:off x="18973801" y="42610022"/>
            <a:ext cx="4622335" cy="1281179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/>
          <a:srcRect l="74537"/>
          <a:stretch/>
        </p:blipFill>
        <p:spPr>
          <a:xfrm>
            <a:off x="23622000" y="42672000"/>
            <a:ext cx="2819400" cy="1219774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1600" y="4085492"/>
            <a:ext cx="3454400" cy="258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461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1219211" y="439610"/>
            <a:ext cx="7239000" cy="609600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en-US" sz="3200" b="1" dirty="0" smtClean="0">
                <a:cs typeface="Arial"/>
              </a:rPr>
              <a:t>Resilient quality protein maize for KK</a:t>
            </a:r>
            <a:endParaRPr lang="en-US" sz="3200" b="1" dirty="0">
              <a:cs typeface="Arial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275511"/>
              </p:ext>
            </p:extLst>
          </p:nvPr>
        </p:nvGraphicFramePr>
        <p:xfrm>
          <a:off x="703397" y="1090251"/>
          <a:ext cx="7754803" cy="38779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57133"/>
                <a:gridCol w="1793350"/>
                <a:gridCol w="1609661"/>
                <a:gridCol w="1848101"/>
                <a:gridCol w="1146558"/>
              </a:tblGrid>
              <a:tr h="350237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Hybrid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Grain Yield (tha</a:t>
                      </a:r>
                      <a:r>
                        <a:rPr lang="en-US" sz="1800" b="1" baseline="30000" dirty="0">
                          <a:effectLst/>
                        </a:rPr>
                        <a:t>-1</a:t>
                      </a:r>
                      <a:r>
                        <a:rPr lang="en-US" sz="1800" b="1" dirty="0">
                          <a:effectLst/>
                        </a:rPr>
                        <a:t>)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No. </a:t>
                      </a:r>
                      <a:r>
                        <a:rPr lang="en-US" sz="1800" b="1" dirty="0">
                          <a:effectLst/>
                        </a:rPr>
                        <a:t>of ears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No. of </a:t>
                      </a:r>
                      <a:r>
                        <a:rPr lang="en-US" sz="1800" b="1" dirty="0">
                          <a:effectLst/>
                        </a:rPr>
                        <a:t>Rotten ears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Ear Aspect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2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T283-34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2.03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</a:rPr>
                        <a:t>147.1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1.73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</a:rPr>
                        <a:t>2.3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62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T283-31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1.77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</a:rPr>
                        <a:t>138.4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1.67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</a:rPr>
                        <a:t>2.3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62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T283-35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1.74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</a:rPr>
                        <a:t>148.5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1.55</a:t>
                      </a:r>
                      <a:endParaRPr lang="en-US" sz="18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</a:rPr>
                        <a:t>2.7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62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T283-32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1.72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</a:rPr>
                        <a:t>124.6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1.89</a:t>
                      </a:r>
                      <a:endParaRPr lang="en-US" sz="18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</a:rPr>
                        <a:t>2.6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62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T283-33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1.60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</a:rPr>
                        <a:t>162.5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1.98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</a:rPr>
                        <a:t>2.9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62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Local check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CBF5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1.11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CBF5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</a:rPr>
                        <a:t>85.0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CBF5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2.21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CBF5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</a:rPr>
                        <a:t>3.3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CBF5DC"/>
                    </a:solidFill>
                  </a:tcPr>
                </a:tc>
              </a:tr>
              <a:tr h="262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LISHEH2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CBF5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0.91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CBF5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</a:rPr>
                        <a:t>87.6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CBF5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1.25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CBF5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</a:rPr>
                        <a:t>3.0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CBF5DC"/>
                    </a:solidFill>
                  </a:tcPr>
                </a:tc>
              </a:tr>
              <a:tr h="4027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KILIMAQH06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CBF5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0.41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CBF5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</a:rPr>
                        <a:t>27.5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CBF5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1.07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CBF5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</a:rPr>
                        <a:t>3.6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CBF5DC"/>
                    </a:solidFill>
                  </a:tcPr>
                </a:tc>
              </a:tr>
              <a:tr h="4027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solidFill>
                            <a:schemeClr val="tx1"/>
                          </a:solidFill>
                          <a:effectLst/>
                        </a:rPr>
                        <a:t>Grand Mean</a:t>
                      </a:r>
                      <a:endParaRPr lang="en-US" sz="18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effectLst/>
                        </a:rPr>
                        <a:t>1.41</a:t>
                      </a:r>
                      <a:endParaRPr lang="en-US" sz="18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1" dirty="0" smtClean="0">
                          <a:effectLst/>
                        </a:rPr>
                        <a:t>115.2</a:t>
                      </a:r>
                      <a:endParaRPr lang="en-US" sz="18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1">
                          <a:effectLst/>
                        </a:rPr>
                        <a:t>1.67</a:t>
                      </a:r>
                      <a:endParaRPr lang="en-US" sz="18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effectLst/>
                        </a:rPr>
                        <a:t>2.83</a:t>
                      </a:r>
                      <a:endParaRPr lang="en-US" sz="18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</a:tr>
              <a:tr h="262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solidFill>
                            <a:schemeClr val="tx1"/>
                          </a:solidFill>
                          <a:effectLst/>
                        </a:rPr>
                        <a:t>LSD (0.05)</a:t>
                      </a:r>
                      <a:endParaRPr lang="en-US" sz="1800" b="1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1">
                          <a:effectLst/>
                        </a:rPr>
                        <a:t>0.44</a:t>
                      </a:r>
                      <a:endParaRPr lang="en-US" sz="18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effectLst/>
                        </a:rPr>
                        <a:t>24.45</a:t>
                      </a:r>
                      <a:endParaRPr lang="en-US" sz="18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effectLst/>
                        </a:rPr>
                        <a:t>3.10</a:t>
                      </a:r>
                      <a:endParaRPr lang="en-US" sz="18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effectLst/>
                        </a:rPr>
                        <a:t>0.40</a:t>
                      </a:r>
                      <a:endParaRPr lang="en-US" sz="18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pic>
        <p:nvPicPr>
          <p:cNvPr id="4" name="Picture 46" descr="Description: C:\Users\EYSWAI\Desktop\FARMER FIELD DAY GERMANY\GERMANY_FIELD DAYS 2014\SAM_11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144248"/>
            <a:ext cx="1870153" cy="1681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bjumbo\Desktop\All folders1\drought photos kongwa\IMG_309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029200"/>
            <a:ext cx="2335507" cy="1649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33800" y="5105400"/>
            <a:ext cx="213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Attributes</a:t>
            </a:r>
          </a:p>
          <a:p>
            <a:r>
              <a:rPr lang="en-US" dirty="0" smtClean="0"/>
              <a:t>Drought tolerant, high protein, &gt;50% yield advantage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0643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>
          <a:xfrm>
            <a:off x="609600" y="838200"/>
            <a:ext cx="8534400" cy="609600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en-GB" sz="3200" b="1" dirty="0" smtClean="0">
                <a:solidFill>
                  <a:srgbClr val="000000"/>
                </a:solidFill>
                <a:ea typeface="MS PGothic" charset="0"/>
                <a:cs typeface="Arial"/>
              </a:rPr>
              <a:t>High yielding groundnut varieties for </a:t>
            </a:r>
            <a:r>
              <a:rPr lang="en-GB" sz="3200" b="1" dirty="0" smtClean="0">
                <a:solidFill>
                  <a:srgbClr val="000000"/>
                </a:solidFill>
                <a:ea typeface="MS PGothic" charset="0"/>
                <a:cs typeface="Arial"/>
              </a:rPr>
              <a:t>KK 2013-2014</a:t>
            </a:r>
            <a:endParaRPr lang="en-GB" sz="3200" b="1" dirty="0">
              <a:solidFill>
                <a:srgbClr val="000000"/>
              </a:solidFill>
              <a:ea typeface="MS PGothic" charset="0"/>
              <a:cs typeface="Arial"/>
            </a:endParaRPr>
          </a:p>
        </p:txBody>
      </p:sp>
      <p:pic>
        <p:nvPicPr>
          <p:cNvPr id="5" name="Picture 17" descr="Description: E:\DCIM\GERMANY_FIELD DAYS 2014\SAM_05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257800"/>
            <a:ext cx="1972858" cy="1478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8" descr="Description: E:\DCIM\GERMANY_FIELD DAYS 2014\SAM_05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391822"/>
            <a:ext cx="1946872" cy="1459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337650"/>
              </p:ext>
            </p:extLst>
          </p:nvPr>
        </p:nvGraphicFramePr>
        <p:xfrm>
          <a:off x="304801" y="1792453"/>
          <a:ext cx="8534400" cy="3370275"/>
        </p:xfrm>
        <a:graphic>
          <a:graphicData uri="http://schemas.openxmlformats.org/drawingml/2006/table">
            <a:tbl>
              <a:tblPr firstRow="1" firstCol="1" bandRow="1">
                <a:tableStyleId>{EB9631B5-78F2-41C9-869B-9F39066F8104}</a:tableStyleId>
              </a:tblPr>
              <a:tblGrid>
                <a:gridCol w="1661564"/>
                <a:gridCol w="684229"/>
                <a:gridCol w="890134"/>
                <a:gridCol w="778639"/>
                <a:gridCol w="970130"/>
                <a:gridCol w="685079"/>
                <a:gridCol w="976485"/>
                <a:gridCol w="755255"/>
                <a:gridCol w="1132885"/>
              </a:tblGrid>
              <a:tr h="264629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Variety</a:t>
                      </a:r>
                      <a:endParaRPr kumimoji="0" lang="en-GB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Grain yield(Kg/ha)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% Gain over local check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100 Seed Size(g)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% Gain over local check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</a:tr>
              <a:tr h="580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Kiteto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Kongwa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Mean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299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C19859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C198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Kiteto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Kongwa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Mean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C19859"/>
                    </a:solidFill>
                  </a:tcPr>
                </a:tc>
              </a:tr>
              <a:tr h="25757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ICGV-SM 02724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2546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2674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2623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122.1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54.6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53.7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54.1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60.3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</a:tr>
              <a:tr h="25757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ICGV-SM 99568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1827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1386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1562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32.3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44.2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45.6</a:t>
                      </a:r>
                      <a:endParaRPr kumimoji="0" lang="en-GB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45.0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33.5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</a:tr>
              <a:tr h="25757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ICGV-SM 03519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1650</a:t>
                      </a:r>
                      <a:endParaRPr kumimoji="0" lang="en-GB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1598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1619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37.1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45.2</a:t>
                      </a:r>
                      <a:endParaRPr kumimoji="0" lang="en-GB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36.9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40.2</a:t>
                      </a:r>
                      <a:endParaRPr kumimoji="0" lang="en-GB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19.2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</a:tr>
              <a:tr h="25757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ICGV-SM 05650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2177</a:t>
                      </a:r>
                      <a:endParaRPr kumimoji="0" lang="en-GB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1870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1993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68.8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38.3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38.6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38.5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14.0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</a:tr>
              <a:tr h="25757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Local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1084</a:t>
                      </a:r>
                      <a:endParaRPr kumimoji="0" lang="en-GB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1246</a:t>
                      </a:r>
                      <a:endParaRPr kumimoji="0" lang="en-GB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1181</a:t>
                      </a:r>
                      <a:endParaRPr kumimoji="0" lang="en-GB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0.0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37.9</a:t>
                      </a:r>
                      <a:endParaRPr kumimoji="0" lang="en-GB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30.9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33.7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0.00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</a:tr>
              <a:tr h="25757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ICGV-SM 01513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1698</a:t>
                      </a:r>
                      <a:endParaRPr kumimoji="0" lang="en-GB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1459</a:t>
                      </a:r>
                      <a:endParaRPr kumimoji="0" lang="en-GB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1555</a:t>
                      </a:r>
                      <a:endParaRPr kumimoji="0" lang="en-GB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35.0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30.4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32.2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-4.4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</a:tr>
              <a:tr h="2253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</a:t>
                      </a:r>
                      <a:r>
                        <a:rPr kumimoji="0" lang="en-GB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 </a:t>
                      </a:r>
                      <a:r>
                        <a:rPr kumimoji="0" lang="en-GB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Prob</a:t>
                      </a: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&lt;.001</a:t>
                      </a: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&lt;.001</a:t>
                      </a:r>
                      <a:endParaRPr kumimoji="0" lang="en-GB" sz="1600" b="1" i="1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&lt;.001</a:t>
                      </a:r>
                      <a:endParaRPr kumimoji="0" lang="en-GB" sz="1600" b="1" i="1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0.007</a:t>
                      </a:r>
                      <a:endParaRPr kumimoji="0" lang="en-GB" sz="1600" b="1" i="1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&lt;.001</a:t>
                      </a: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&lt;.001</a:t>
                      </a: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</a:tr>
              <a:tr h="21170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CV </a:t>
                      </a: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25.7</a:t>
                      </a: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31.1</a:t>
                      </a: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35.3</a:t>
                      </a: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24.2</a:t>
                      </a: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14</a:t>
                      </a: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5.2</a:t>
                      </a: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</a:tr>
              <a:tr h="2253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L.S.D</a:t>
                      </a: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475.5</a:t>
                      </a:r>
                      <a:endParaRPr kumimoji="0" lang="en-GB" sz="1600" b="1" i="1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432.8</a:t>
                      </a: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387.8</a:t>
                      </a: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10.4</a:t>
                      </a: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4.5</a:t>
                      </a: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20.4</a:t>
                      </a: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en-GB" sz="16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L="0" marR="0" marT="0" marB="0" anchor="b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59400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609600"/>
          </a:xfrm>
        </p:spPr>
        <p:txBody>
          <a:bodyPr/>
          <a:lstStyle/>
          <a:p>
            <a:pPr algn="ctr"/>
            <a:r>
              <a:rPr lang="en-US" sz="3600" b="1" dirty="0" smtClean="0">
                <a:solidFill>
                  <a:srgbClr val="000000"/>
                </a:solidFill>
              </a:rPr>
              <a:t>2014-2015: Validation</a:t>
            </a:r>
            <a:endParaRPr lang="en-US" sz="3600" b="1" dirty="0">
              <a:solidFill>
                <a:srgbClr val="000000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089161"/>
              </p:ext>
            </p:extLst>
          </p:nvPr>
        </p:nvGraphicFramePr>
        <p:xfrm>
          <a:off x="152401" y="1739702"/>
          <a:ext cx="5486400" cy="2532232"/>
        </p:xfrm>
        <a:graphic>
          <a:graphicData uri="http://schemas.openxmlformats.org/drawingml/2006/table">
            <a:tbl>
              <a:tblPr firstRow="1" firstCol="1" bandRow="1">
                <a:tableStyleId>{F2DE63D5-997A-4646-A377-4702673A728D}</a:tableStyleId>
              </a:tblPr>
              <a:tblGrid>
                <a:gridCol w="1251055"/>
                <a:gridCol w="847069"/>
                <a:gridCol w="847069"/>
                <a:gridCol w="847069"/>
                <a:gridCol w="847069"/>
                <a:gridCol w="847069"/>
              </a:tblGrid>
              <a:tr h="42651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</a:rPr>
                        <a:t>Genotypes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Chitego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Mlali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Moleti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Njoro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Overall Rank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</a:tr>
              <a:tr h="2308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ICGV-SM 01513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741.88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679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315.38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</a:tr>
              <a:tr h="2308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</a:rPr>
                        <a:t>ICGV-SM 02724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u="none" strike="noStrike" dirty="0">
                          <a:effectLst/>
                        </a:rPr>
                        <a:t>1251.63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u="none" strike="noStrike" dirty="0">
                          <a:effectLst/>
                        </a:rPr>
                        <a:t>1530.25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u="none" strike="noStrike" dirty="0">
                          <a:effectLst/>
                        </a:rPr>
                        <a:t>883.63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u="none" strike="noStrike" dirty="0">
                          <a:effectLst/>
                        </a:rPr>
                        <a:t>84.88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u="none" strike="noStrike" dirty="0">
                          <a:effectLst/>
                        </a:rPr>
                        <a:t>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</a:tr>
              <a:tr h="2308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ICGV-SM 03519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756.88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960.5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584.25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597.5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</a:tr>
              <a:tr h="2308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ICGV-SM 05650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u="none" strike="noStrike" dirty="0">
                          <a:effectLst/>
                        </a:rPr>
                        <a:t>980.63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u="none" strike="noStrike" dirty="0">
                          <a:effectLst/>
                        </a:rPr>
                        <a:t>655.75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u="none" strike="noStrike" dirty="0">
                          <a:effectLst/>
                        </a:rPr>
                        <a:t>409.5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u="none" strike="noStrike" dirty="0">
                          <a:effectLst/>
                        </a:rPr>
                        <a:t>150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u="none" strike="noStrike" dirty="0">
                          <a:effectLst/>
                        </a:rPr>
                        <a:t>3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</a:tr>
              <a:tr h="2308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ICGV-SM 99568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896.5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474.5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305.5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106.25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</a:tr>
              <a:tr h="24621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Local variety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409.5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154.75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168.13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221.63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6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</a:tr>
              <a:tr h="2308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Mean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839.5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742.46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444.4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193.38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 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</a:tr>
              <a:tr h="2308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P.Value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0.0004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0.005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0.0055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0.096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 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</a:tr>
              <a:tr h="2308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S.E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114.6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191.2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104.2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86.2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</a:tr>
            </a:tbl>
          </a:graphicData>
        </a:graphic>
      </p:graphicFrame>
      <p:pic>
        <p:nvPicPr>
          <p:cNvPr id="7" name="Picture 6" descr="C:\Users\user\Desktop\Africa rising\2015-07-13T09-10-58\Yield_KG_HA_Means_BLUEs_megaggebiplot00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905000"/>
            <a:ext cx="3352800" cy="4191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228600" y="4495800"/>
            <a:ext cx="3124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Attributes</a:t>
            </a:r>
            <a:r>
              <a:rPr lang="en-US" dirty="0" smtClean="0"/>
              <a:t>: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60% yield advantage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Large grain confectionery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Amenable to some multiple cropping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354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89816"/>
              </p:ext>
            </p:extLst>
          </p:nvPr>
        </p:nvGraphicFramePr>
        <p:xfrm>
          <a:off x="457200" y="1524000"/>
          <a:ext cx="8305800" cy="3889217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734575"/>
                <a:gridCol w="1418238"/>
                <a:gridCol w="1512788"/>
                <a:gridCol w="1425524"/>
                <a:gridCol w="1323690"/>
                <a:gridCol w="1890985"/>
              </a:tblGrid>
              <a:tr h="68579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 smtClean="0"/>
                        <a:t>Entry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/>
                        <a:t>Kernel yield (kg/ha)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/>
                        <a:t>Days to 50 % flowering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/>
                        <a:t>Plant height (cm)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 smtClean="0"/>
                        <a:t>Overall </a:t>
                      </a:r>
                      <a:r>
                        <a:rPr lang="en-GB" sz="1800" u="none" strike="noStrike" dirty="0"/>
                        <a:t>pest score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/>
                        <a:t>Overall disease score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6" marB="0"/>
                </a:tc>
              </a:tr>
              <a:tr h="252172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effectLst/>
                        </a:rPr>
                        <a:t>15</a:t>
                      </a:r>
                      <a:endParaRPr lang="en-US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effectLst/>
                        </a:rPr>
                        <a:t>4605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effectLst/>
                        </a:rPr>
                        <a:t>65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effectLst/>
                        </a:rPr>
                        <a:t>152.5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effectLst/>
                        </a:rPr>
                        <a:t>1.60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effectLst/>
                        </a:rPr>
                        <a:t>4.4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</a:tr>
              <a:tr h="252172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kern="1200">
                          <a:effectLst/>
                        </a:rPr>
                        <a:t>16</a:t>
                      </a:r>
                      <a:endParaRPr lang="en-US" sz="1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effectLst/>
                        </a:rPr>
                        <a:t>4185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effectLst/>
                        </a:rPr>
                        <a:t>67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effectLst/>
                        </a:rPr>
                        <a:t>134.9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effectLst/>
                        </a:rPr>
                        <a:t>1.53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effectLst/>
                        </a:rPr>
                        <a:t>4.34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</a:tr>
              <a:tr h="252172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kern="1200">
                          <a:effectLst/>
                        </a:rPr>
                        <a:t>4</a:t>
                      </a:r>
                      <a:endParaRPr lang="en-US" sz="1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effectLst/>
                        </a:rPr>
                        <a:t>3842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effectLst/>
                        </a:rPr>
                        <a:t>67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effectLst/>
                        </a:rPr>
                        <a:t>129.7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effectLst/>
                        </a:rPr>
                        <a:t>2.01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effectLst/>
                        </a:rPr>
                        <a:t>3.6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</a:tr>
              <a:tr h="252172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kern="1200">
                          <a:effectLst/>
                        </a:rPr>
                        <a:t>3</a:t>
                      </a:r>
                      <a:endParaRPr lang="en-US" sz="1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effectLst/>
                        </a:rPr>
                        <a:t>3812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effectLst/>
                        </a:rPr>
                        <a:t>66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effectLst/>
                        </a:rPr>
                        <a:t>128.2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effectLst/>
                        </a:rPr>
                        <a:t>2.07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effectLst/>
                        </a:rPr>
                        <a:t>3.0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</a:tr>
              <a:tr h="252172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kern="1200">
                          <a:effectLst/>
                        </a:rPr>
                        <a:t>25</a:t>
                      </a:r>
                      <a:endParaRPr lang="en-US" sz="1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effectLst/>
                        </a:rPr>
                        <a:t>3646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effectLst/>
                        </a:rPr>
                        <a:t>65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effectLst/>
                        </a:rPr>
                        <a:t>152.3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effectLst/>
                        </a:rPr>
                        <a:t>2.51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effectLst/>
                        </a:rPr>
                        <a:t>3.0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</a:tr>
              <a:tr h="252172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kern="1200">
                          <a:effectLst/>
                        </a:rPr>
                        <a:t>12</a:t>
                      </a:r>
                      <a:endParaRPr lang="en-US" sz="1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effectLst/>
                        </a:rPr>
                        <a:t>3062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effectLst/>
                        </a:rPr>
                        <a:t>66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effectLst/>
                        </a:rPr>
                        <a:t>122.3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effectLst/>
                        </a:rPr>
                        <a:t>1.40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effectLst/>
                        </a:rPr>
                        <a:t>3.0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</a:tr>
              <a:tr h="252172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kern="1200">
                          <a:effectLst/>
                        </a:rPr>
                        <a:t>1</a:t>
                      </a:r>
                      <a:endParaRPr lang="en-US" sz="1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effectLst/>
                        </a:rPr>
                        <a:t>2680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effectLst/>
                        </a:rPr>
                        <a:t>66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effectLst/>
                        </a:rPr>
                        <a:t>146.4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effectLst/>
                        </a:rPr>
                        <a:t>2.18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effectLst/>
                        </a:rPr>
                        <a:t>5.6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/>
                </a:tc>
              </a:tr>
              <a:tr h="23964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u="none" strike="noStrike" dirty="0"/>
                        <a:t>F</a:t>
                      </a:r>
                      <a:r>
                        <a:rPr lang="en-GB" sz="1400" b="1" u="none" strike="noStrike" dirty="0" smtClean="0"/>
                        <a:t>. </a:t>
                      </a:r>
                      <a:r>
                        <a:rPr lang="en-GB" sz="1400" b="1" u="none" strike="noStrike" dirty="0" err="1" smtClean="0"/>
                        <a:t>Prob</a:t>
                      </a:r>
                      <a:endParaRPr lang="en-GB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/>
                        <a:t>0.871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/>
                        <a:t>0.65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/>
                        <a:t>0.217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/>
                        <a:t>0.787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/>
                        <a:t>0.879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6" marB="0" anchor="b"/>
                </a:tc>
              </a:tr>
              <a:tr h="34440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u="none" strike="noStrike" dirty="0"/>
                        <a:t>Mean</a:t>
                      </a:r>
                      <a:endParaRPr lang="en-GB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/>
                        <a:t>3086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/>
                        <a:t>68.87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/>
                        <a:t>135.7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/>
                        <a:t>2.013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/>
                        <a:t>3.96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6" marB="0" anchor="b"/>
                </a:tc>
              </a:tr>
              <a:tr h="34440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u="none" strike="noStrike" dirty="0"/>
                        <a:t>S.E.D</a:t>
                      </a:r>
                      <a:endParaRPr lang="en-GB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/>
                        <a:t>1070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/>
                        <a:t>4.703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/>
                        <a:t>30.13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/>
                        <a:t>0.7778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/>
                        <a:t>1.701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6" marB="0" anchor="b"/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990600" y="685800"/>
            <a:ext cx="7993063" cy="57626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r>
              <a:rPr lang="en-GB" sz="3200" b="1" dirty="0" smtClean="0">
                <a:solidFill>
                  <a:srgbClr val="000000"/>
                </a:solidFill>
                <a:ea typeface="MS PGothic" charset="0"/>
                <a:cs typeface="Arial"/>
              </a:rPr>
              <a:t>High yielding sorghum varieties tested</a:t>
            </a:r>
            <a:endParaRPr lang="en-GB" sz="3200" dirty="0">
              <a:solidFill>
                <a:srgbClr val="000000"/>
              </a:solidFill>
              <a:ea typeface="MS PGothic" charset="0"/>
              <a:cs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410200"/>
            <a:ext cx="1802918" cy="1353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7446" y="5638800"/>
            <a:ext cx="683055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GB" sz="1600" b="1" dirty="0" smtClean="0"/>
              <a:t>Attributes</a:t>
            </a:r>
          </a:p>
          <a:p>
            <a:pPr marL="285750" indent="-285750" eaLnBrk="1" hangingPunct="1">
              <a:buFont typeface="Arial"/>
              <a:buChar char="•"/>
            </a:pPr>
            <a:r>
              <a:rPr lang="en-GB" sz="1600" dirty="0" smtClean="0"/>
              <a:t>The </a:t>
            </a:r>
            <a:r>
              <a:rPr lang="en-GB" sz="1600" dirty="0"/>
              <a:t>highlighted </a:t>
            </a:r>
            <a:r>
              <a:rPr lang="en-GB" sz="1600" dirty="0" smtClean="0"/>
              <a:t>material combine are high </a:t>
            </a:r>
            <a:r>
              <a:rPr lang="en-GB" sz="1600" dirty="0"/>
              <a:t>yielding </a:t>
            </a:r>
            <a:r>
              <a:rPr lang="en-GB" sz="1600" dirty="0" smtClean="0"/>
              <a:t>and early</a:t>
            </a:r>
          </a:p>
          <a:p>
            <a:pPr marL="285750" indent="-285750" eaLnBrk="1" hangingPunct="1">
              <a:buFont typeface="Arial"/>
              <a:buChar char="•"/>
            </a:pPr>
            <a:r>
              <a:rPr lang="en-GB" sz="1600" dirty="0" smtClean="0"/>
              <a:t>Biomass for livestock (taller plants)</a:t>
            </a:r>
          </a:p>
          <a:p>
            <a:pPr marL="285750" indent="-285750" eaLnBrk="1" hangingPunct="1">
              <a:buFont typeface="Arial"/>
              <a:buChar char="•"/>
            </a:pPr>
            <a:r>
              <a:rPr lang="en-GB" sz="1600" dirty="0" smtClean="0"/>
              <a:t>Disease tolerant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748268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066800" y="533400"/>
            <a:ext cx="7391400" cy="685800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en-GB" sz="3200" b="1" dirty="0">
                <a:solidFill>
                  <a:srgbClr val="000000"/>
                </a:solidFill>
                <a:ea typeface="MS PGothic" charset="0"/>
                <a:cs typeface="Arial"/>
              </a:rPr>
              <a:t> </a:t>
            </a:r>
            <a:r>
              <a:rPr lang="en-GB" sz="3200" b="1" dirty="0" smtClean="0">
                <a:solidFill>
                  <a:srgbClr val="000000"/>
                </a:solidFill>
                <a:ea typeface="MS PGothic" charset="0"/>
                <a:cs typeface="Arial"/>
              </a:rPr>
              <a:t>Highly productive pigeonpea evaluated</a:t>
            </a:r>
            <a:endParaRPr lang="en-GB" sz="3200" b="1" dirty="0">
              <a:solidFill>
                <a:srgbClr val="000000"/>
              </a:solidFill>
              <a:ea typeface="MS PGothic" charset="0"/>
              <a:cs typeface="Arial"/>
            </a:endParaRPr>
          </a:p>
        </p:txBody>
      </p:sp>
      <p:pic>
        <p:nvPicPr>
          <p:cNvPr id="5" name="Picture 44" descr="Description: C:\Users\EYSWAI\Desktop\FARMER FIELD DAY GERMANY\GERMANY_FIELD DAYS 2014\SAM_10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09"/>
          <a:stretch>
            <a:fillRect/>
          </a:stretch>
        </p:blipFill>
        <p:spPr bwMode="auto">
          <a:xfrm>
            <a:off x="228600" y="5029200"/>
            <a:ext cx="2627229" cy="1649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5029200"/>
            <a:ext cx="2102377" cy="1657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2053702"/>
              </p:ext>
            </p:extLst>
          </p:nvPr>
        </p:nvGraphicFramePr>
        <p:xfrm>
          <a:off x="304800" y="1295400"/>
          <a:ext cx="7467601" cy="349517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489200"/>
                <a:gridCol w="1025045"/>
                <a:gridCol w="1333514"/>
                <a:gridCol w="1166483"/>
                <a:gridCol w="1453359"/>
              </a:tblGrid>
              <a:tr h="654816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2800" u="none" strike="noStrike" dirty="0"/>
                        <a:t>Variety</a:t>
                      </a:r>
                      <a:endParaRPr lang="en-GB" sz="2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solidFill>
                      <a:srgbClr val="1B587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Grain yield(Kg/ha)</a:t>
                      </a: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1800" b="1" u="none" strike="noStrike" dirty="0"/>
                        <a:t>% Gain over local check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/>
                </a:tc>
              </a:tr>
              <a:tr h="272840">
                <a:tc vMerge="1">
                  <a:txBody>
                    <a:bodyPr/>
                    <a:lstStyle/>
                    <a:p>
                      <a:pPr algn="l" fontAlgn="b"/>
                      <a:endParaRPr lang="en-GB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solidFill>
                      <a:srgbClr val="C198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u="none" strike="noStrike" dirty="0">
                          <a:solidFill>
                            <a:schemeClr val="bg1"/>
                          </a:solidFill>
                        </a:rPr>
                        <a:t>Kiteto</a:t>
                      </a:r>
                      <a:endParaRPr lang="en-GB" sz="20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>
                    <a:solidFill>
                      <a:srgbClr val="1B587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u="none" strike="noStrike" dirty="0">
                          <a:solidFill>
                            <a:schemeClr val="bg1"/>
                          </a:solidFill>
                        </a:rPr>
                        <a:t>Kongwa</a:t>
                      </a:r>
                      <a:endParaRPr lang="en-GB" sz="20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>
                    <a:solidFill>
                      <a:srgbClr val="1B587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u="none" strike="noStrike" dirty="0" smtClean="0">
                          <a:solidFill>
                            <a:schemeClr val="bg1"/>
                          </a:solidFill>
                        </a:rPr>
                        <a:t>Mean</a:t>
                      </a:r>
                      <a:endParaRPr lang="en-GB" sz="20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>
                    <a:solidFill>
                      <a:srgbClr val="1B587C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GB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solidFill>
                      <a:srgbClr val="C19859"/>
                    </a:solidFill>
                  </a:tcPr>
                </a:tc>
              </a:tr>
              <a:tr h="25408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ICEAP 00040</a:t>
                      </a: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900.8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709.9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773.5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156.0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</a:tr>
              <a:tr h="25408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ICEAP 00557</a:t>
                      </a: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539.7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740.6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673.6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122.9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</a:tr>
              <a:tr h="25408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ICEAP 00936</a:t>
                      </a: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444.4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702.1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616.2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103.9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</a:tr>
              <a:tr h="25408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ICEAP 00554</a:t>
                      </a: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432.5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635.2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567.6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87.9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</a:tr>
              <a:tr h="25408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ICEAP 00932</a:t>
                      </a: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388.9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603.9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532.2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76.2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</a:tr>
              <a:tr h="25408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ICEAP 00933</a:t>
                      </a: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440.5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560.8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520.7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72.4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</a:tr>
              <a:tr h="25408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LOCAL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174.6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365.8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302.1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</a:t>
                      </a:r>
                    </a:p>
                  </a:txBody>
                  <a:tcPr marL="9523" marR="9523" marT="9526" marB="0" anchor="b"/>
                </a:tc>
              </a:tr>
              <a:tr h="245556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u="none" strike="noStrike" dirty="0" err="1">
                          <a:solidFill>
                            <a:schemeClr val="bg1"/>
                          </a:solidFill>
                        </a:rPr>
                        <a:t>F.Prob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&lt;.001</a:t>
                      </a: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0.001</a:t>
                      </a: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&lt;.001</a:t>
                      </a: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45556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u="none" strike="noStrike" dirty="0">
                          <a:solidFill>
                            <a:schemeClr val="bg1"/>
                          </a:solidFill>
                        </a:rPr>
                        <a:t>L.S.D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162.9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167.9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146.8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3" marR="952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124200" y="5181600"/>
            <a:ext cx="32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Attributes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Medium duration 6 month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Multiple cropping amenable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Market class seeds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74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990600"/>
            <a:ext cx="8534400" cy="7239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>
                <a:solidFill>
                  <a:schemeClr val="tx1"/>
                </a:solidFill>
                <a:cs typeface="+mj-cs"/>
              </a:rPr>
              <a:t>Project </a:t>
            </a:r>
            <a:r>
              <a:rPr lang="en-US" sz="3600" b="1" dirty="0" smtClean="0">
                <a:solidFill>
                  <a:schemeClr val="tx1"/>
                </a:solidFill>
                <a:cs typeface="+mj-cs"/>
              </a:rPr>
              <a:t>sites</a:t>
            </a:r>
            <a:endParaRPr lang="en-US" sz="3600" b="1" dirty="0">
              <a:solidFill>
                <a:schemeClr val="tx1"/>
              </a:solidFill>
              <a:cs typeface="+mj-cs"/>
            </a:endParaRPr>
          </a:p>
        </p:txBody>
      </p:sp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4979988" y="4462463"/>
            <a:ext cx="38496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 b="1"/>
              <a:t>Kiteto district is found in the Manyara region</a:t>
            </a:r>
            <a:r>
              <a:rPr lang="en-US" sz="1800"/>
              <a:t> with an estimated population of 152,757</a:t>
            </a:r>
            <a:endParaRPr lang="en-US" sz="1800" b="1"/>
          </a:p>
        </p:txBody>
      </p:sp>
      <p:sp>
        <p:nvSpPr>
          <p:cNvPr id="14339" name="Rectangle 6"/>
          <p:cNvSpPr>
            <a:spLocks noChangeArrowheads="1"/>
          </p:cNvSpPr>
          <p:nvPr/>
        </p:nvSpPr>
        <p:spPr bwMode="auto">
          <a:xfrm>
            <a:off x="4892675" y="5934075"/>
            <a:ext cx="41624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pl-PL" b="1"/>
              <a:t>Kongwa District</a:t>
            </a:r>
            <a:r>
              <a:rPr lang="pl-PL"/>
              <a:t> is found in Dodoma Region. We are working in Mlali ward with a population of about 28,000 people</a:t>
            </a:r>
            <a:endParaRPr lang="en-US"/>
          </a:p>
        </p:txBody>
      </p:sp>
      <p:pic>
        <p:nvPicPr>
          <p:cNvPr id="1434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2024063"/>
            <a:ext cx="37338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775" y="2181225"/>
            <a:ext cx="2838450" cy="22050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Straight Arrow Connector 12"/>
          <p:cNvCxnSpPr>
            <a:stCxn id="14341" idx="1"/>
          </p:cNvCxnSpPr>
          <p:nvPr/>
        </p:nvCxnSpPr>
        <p:spPr>
          <a:xfrm flipH="1">
            <a:off x="2805113" y="3282950"/>
            <a:ext cx="2506662" cy="2301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14339" idx="1"/>
          </p:cNvCxnSpPr>
          <p:nvPr/>
        </p:nvCxnSpPr>
        <p:spPr>
          <a:xfrm flipH="1" flipV="1">
            <a:off x="2341563" y="3756025"/>
            <a:ext cx="2551112" cy="26400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14624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168523" y="685800"/>
            <a:ext cx="7993063" cy="576262"/>
          </a:xfrm>
          <a:solidFill>
            <a:schemeClr val="bg1"/>
          </a:solidFill>
        </p:spPr>
        <p:txBody>
          <a:bodyPr/>
          <a:lstStyle/>
          <a:p>
            <a:r>
              <a:rPr lang="en-GB" sz="3200" b="1" dirty="0" smtClean="0">
                <a:solidFill>
                  <a:srgbClr val="000000"/>
                </a:solidFill>
                <a:ea typeface="MS PGothic" charset="0"/>
                <a:cs typeface="Arial"/>
              </a:rPr>
              <a:t>New pearl </a:t>
            </a:r>
            <a:r>
              <a:rPr lang="en-GB" sz="3200" b="1" dirty="0">
                <a:solidFill>
                  <a:srgbClr val="000000"/>
                </a:solidFill>
                <a:ea typeface="MS PGothic" charset="0"/>
                <a:cs typeface="Arial"/>
              </a:rPr>
              <a:t>millet </a:t>
            </a:r>
            <a:r>
              <a:rPr lang="en-GB" sz="3200" b="1" dirty="0" smtClean="0">
                <a:solidFill>
                  <a:srgbClr val="000000"/>
                </a:solidFill>
                <a:ea typeface="MS PGothic" charset="0"/>
                <a:cs typeface="Arial"/>
              </a:rPr>
              <a:t>varieties for KK tested</a:t>
            </a:r>
            <a:endParaRPr lang="en-GB" sz="3200" dirty="0">
              <a:solidFill>
                <a:srgbClr val="000000"/>
              </a:solidFill>
              <a:ea typeface="MS PGothic" charset="0"/>
              <a:cs typeface="Arial"/>
            </a:endParaRPr>
          </a:p>
        </p:txBody>
      </p:sp>
      <p:sp>
        <p:nvSpPr>
          <p:cNvPr id="5296" name="TextBox 4"/>
          <p:cNvSpPr txBox="1">
            <a:spLocks noChangeArrowheads="1"/>
          </p:cNvSpPr>
          <p:nvPr/>
        </p:nvSpPr>
        <p:spPr bwMode="auto">
          <a:xfrm>
            <a:off x="914400" y="6248400"/>
            <a:ext cx="7239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GB" sz="1600" b="1" dirty="0"/>
              <a:t>The highlighted </a:t>
            </a:r>
            <a:r>
              <a:rPr lang="en-GB" sz="1600" b="1" dirty="0" smtClean="0"/>
              <a:t>material combines </a:t>
            </a:r>
            <a:r>
              <a:rPr lang="en-GB" sz="1600" b="1" dirty="0"/>
              <a:t>high yielding ability and earliness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86815"/>
              </p:ext>
            </p:extLst>
          </p:nvPr>
        </p:nvGraphicFramePr>
        <p:xfrm>
          <a:off x="381001" y="1295401"/>
          <a:ext cx="6477000" cy="4838366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742539"/>
                <a:gridCol w="1433615"/>
                <a:gridCol w="1529190"/>
                <a:gridCol w="1242466"/>
                <a:gridCol w="1529190"/>
              </a:tblGrid>
              <a:tr h="4560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1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Entry</a:t>
                      </a:r>
                      <a:endParaRPr lang="en-GB" sz="1600" b="1" i="1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7" marR="9527" marT="952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1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Grain </a:t>
                      </a:r>
                      <a:r>
                        <a:rPr lang="en-GB" sz="1600" b="1" i="1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yield (kg/ha)</a:t>
                      </a:r>
                    </a:p>
                  </a:txBody>
                  <a:tcPr marL="9527" marR="9527" marT="952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1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Days to 50 % flowering</a:t>
                      </a:r>
                    </a:p>
                  </a:txBody>
                  <a:tcPr marL="9527" marR="9527" marT="952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1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1000 seed mass (g)</a:t>
                      </a:r>
                    </a:p>
                  </a:txBody>
                  <a:tcPr marL="9527" marR="9527" marT="952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1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Overall disease score</a:t>
                      </a:r>
                    </a:p>
                  </a:txBody>
                  <a:tcPr marL="9527" marR="9527" marT="9524" marB="0"/>
                </a:tc>
              </a:tr>
              <a:tr h="234835">
                <a:tc>
                  <a:txBody>
                    <a:bodyPr/>
                    <a:lstStyle/>
                    <a:p>
                      <a:pPr marL="0" marR="0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i="1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16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3105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51.7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13.5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2.27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</a:tr>
              <a:tr h="234835">
                <a:tc>
                  <a:txBody>
                    <a:bodyPr/>
                    <a:lstStyle/>
                    <a:p>
                      <a:pPr marL="0" marR="0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i="1" kern="120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12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2975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51.3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14.2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3.15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</a:tr>
              <a:tr h="234835">
                <a:tc>
                  <a:txBody>
                    <a:bodyPr/>
                    <a:lstStyle/>
                    <a:p>
                      <a:pPr marL="0" marR="0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i="1" kern="120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14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2769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53.0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13.5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3.55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</a:tr>
              <a:tr h="234835">
                <a:tc>
                  <a:txBody>
                    <a:bodyPr/>
                    <a:lstStyle/>
                    <a:p>
                      <a:pPr marL="0" marR="0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i="1" kern="120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13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2759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53.8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15.2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4.15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</a:tr>
              <a:tr h="234835">
                <a:tc>
                  <a:txBody>
                    <a:bodyPr/>
                    <a:lstStyle/>
                    <a:p>
                      <a:pPr marL="0" marR="0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i="1" kern="120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22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2704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54.6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14.0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3.55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</a:tr>
              <a:tr h="234835">
                <a:tc>
                  <a:txBody>
                    <a:bodyPr/>
                    <a:lstStyle/>
                    <a:p>
                      <a:pPr marL="0" marR="0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i="1" kern="120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23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2669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52.9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12.0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3.08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</a:tr>
              <a:tr h="234835">
                <a:tc>
                  <a:txBody>
                    <a:bodyPr/>
                    <a:lstStyle/>
                    <a:p>
                      <a:pPr marL="0" marR="0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i="1" kern="120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9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2622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50.6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12.6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5.13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</a:tr>
              <a:tr h="234835">
                <a:tc>
                  <a:txBody>
                    <a:bodyPr/>
                    <a:lstStyle/>
                    <a:p>
                      <a:pPr marL="0" marR="0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i="1" kern="120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2511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51.3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13.9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1.80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</a:tr>
              <a:tr h="234835">
                <a:tc>
                  <a:txBody>
                    <a:bodyPr/>
                    <a:lstStyle/>
                    <a:p>
                      <a:pPr marL="0" marR="0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i="1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8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2476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54.3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14.7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1.56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</a:tr>
              <a:tr h="234835">
                <a:tc>
                  <a:txBody>
                    <a:bodyPr/>
                    <a:lstStyle/>
                    <a:p>
                      <a:pPr marL="0" marR="0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i="1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2456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51.6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15.4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3.13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</a:tr>
              <a:tr h="234835">
                <a:tc>
                  <a:txBody>
                    <a:bodyPr/>
                    <a:lstStyle/>
                    <a:p>
                      <a:pPr marL="0" marR="0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i="1" kern="120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11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2384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53.7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13.8</a:t>
                      </a:r>
                      <a:endParaRPr lang="en-US" sz="10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2.77</a:t>
                      </a:r>
                      <a:endParaRPr lang="en-US" sz="1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/>
                </a:tc>
              </a:tr>
              <a:tr h="38393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1" u="none" strike="noStrike" dirty="0" err="1" smtClean="0">
                          <a:solidFill>
                            <a:schemeClr val="bg1"/>
                          </a:solidFill>
                          <a:latin typeface="Calibri"/>
                        </a:rPr>
                        <a:t>F.Prob</a:t>
                      </a:r>
                      <a:endParaRPr lang="en-GB" sz="1600" b="1" i="1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7" marR="9527" marT="952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0.002</a:t>
                      </a:r>
                    </a:p>
                  </a:txBody>
                  <a:tcPr marL="9527" marR="9527" marT="952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&lt;0.001</a:t>
                      </a:r>
                    </a:p>
                  </a:txBody>
                  <a:tcPr marL="9527" marR="9527" marT="952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0.019</a:t>
                      </a:r>
                    </a:p>
                  </a:txBody>
                  <a:tcPr marL="9527" marR="9527" marT="952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0.325</a:t>
                      </a:r>
                    </a:p>
                  </a:txBody>
                  <a:tcPr marL="9527" marR="9527" marT="9524" marB="0"/>
                </a:tc>
              </a:tr>
              <a:tr h="38393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1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Mean</a:t>
                      </a:r>
                    </a:p>
                  </a:txBody>
                  <a:tcPr marL="9527" marR="9527" marT="952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2306</a:t>
                      </a:r>
                    </a:p>
                  </a:txBody>
                  <a:tcPr marL="9527" marR="9527" marT="952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54.8</a:t>
                      </a:r>
                    </a:p>
                  </a:txBody>
                  <a:tcPr marL="9527" marR="9527" marT="952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14.65</a:t>
                      </a:r>
                    </a:p>
                  </a:txBody>
                  <a:tcPr marL="9527" marR="9527" marT="952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3.133</a:t>
                      </a:r>
                    </a:p>
                  </a:txBody>
                  <a:tcPr marL="9527" marR="9527" marT="9524" marB="0"/>
                </a:tc>
              </a:tr>
              <a:tr h="383937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1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S.E.D</a:t>
                      </a:r>
                    </a:p>
                  </a:txBody>
                  <a:tcPr marL="9527" marR="9527" marT="952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471.5</a:t>
                      </a:r>
                    </a:p>
                  </a:txBody>
                  <a:tcPr marL="9527" marR="9527" marT="952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2.46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7" marR="9527" marT="952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2.97</a:t>
                      </a:r>
                    </a:p>
                  </a:txBody>
                  <a:tcPr marL="9527" marR="9527" marT="952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1.439</a:t>
                      </a:r>
                    </a:p>
                  </a:txBody>
                  <a:tcPr marL="9527" marR="9527" marT="9524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7168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90600"/>
            <a:ext cx="7924800" cy="685800"/>
          </a:xfrm>
        </p:spPr>
        <p:txBody>
          <a:bodyPr/>
          <a:lstStyle/>
          <a:p>
            <a:pPr algn="ctr"/>
            <a:r>
              <a:rPr lang="en-US" sz="3600" b="1" dirty="0" smtClean="0"/>
              <a:t>Maturing </a:t>
            </a:r>
            <a:r>
              <a:rPr lang="en-US" sz="3600" b="1" dirty="0" smtClean="0"/>
              <a:t>technology clusters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8458200" cy="4953000"/>
          </a:xfrm>
        </p:spPr>
        <p:txBody>
          <a:bodyPr/>
          <a:lstStyle/>
          <a:p>
            <a:pPr marL="114300" indent="0">
              <a:buClrTx/>
              <a:buNone/>
            </a:pPr>
            <a:r>
              <a:rPr lang="en-US" b="1" dirty="0" smtClean="0"/>
              <a:t>Improved legumes + cereals underpin technology clusters</a:t>
            </a:r>
          </a:p>
          <a:p>
            <a:pPr marL="571500" indent="-457200">
              <a:buClrTx/>
              <a:buFont typeface="Wingdings" charset="2"/>
              <a:buAutoNum type="arabicPlain"/>
            </a:pPr>
            <a:r>
              <a:rPr lang="en-US" dirty="0" smtClean="0"/>
              <a:t>Productivity enhancement</a:t>
            </a:r>
            <a:endParaRPr lang="en-US" dirty="0" smtClean="0"/>
          </a:p>
          <a:p>
            <a:pPr marL="411480" lvl="1" indent="0">
              <a:buClrTx/>
              <a:buNone/>
            </a:pPr>
            <a:r>
              <a:rPr lang="en-US" dirty="0" smtClean="0"/>
              <a:t>a) Augmented </a:t>
            </a:r>
            <a:r>
              <a:rPr lang="en-US" dirty="0" smtClean="0"/>
              <a:t>cropping options </a:t>
            </a:r>
          </a:p>
          <a:p>
            <a:pPr lvl="2">
              <a:buClrTx/>
              <a:buFont typeface="Arial"/>
              <a:buChar char="•"/>
            </a:pPr>
            <a:r>
              <a:rPr lang="en-US" dirty="0" smtClean="0"/>
              <a:t>Double up legumes (Leguminous crop + fodder tree)</a:t>
            </a:r>
          </a:p>
          <a:p>
            <a:pPr lvl="2">
              <a:buClrTx/>
              <a:buFont typeface="Arial"/>
              <a:buChar char="•"/>
            </a:pPr>
            <a:r>
              <a:rPr lang="en-US" dirty="0" smtClean="0"/>
              <a:t>Resilient </a:t>
            </a:r>
            <a:r>
              <a:rPr lang="en-US" dirty="0"/>
              <a:t>varieties </a:t>
            </a:r>
            <a:r>
              <a:rPr lang="en-US" dirty="0" smtClean="0"/>
              <a:t>+ judicious soil fertility/water management + crop architecture</a:t>
            </a:r>
            <a:r>
              <a:rPr lang="en-US" dirty="0" smtClean="0"/>
              <a:t> </a:t>
            </a:r>
            <a:endParaRPr lang="en-US" dirty="0" smtClean="0"/>
          </a:p>
          <a:p>
            <a:pPr marL="411480" lvl="1" indent="0">
              <a:buClrTx/>
              <a:buNone/>
            </a:pPr>
            <a:r>
              <a:rPr lang="en-US" dirty="0" smtClean="0"/>
              <a:t>b) Land </a:t>
            </a:r>
            <a:r>
              <a:rPr lang="en-US" dirty="0"/>
              <a:t>productivity</a:t>
            </a:r>
          </a:p>
          <a:p>
            <a:pPr marL="1177290" lvl="2">
              <a:buClrTx/>
              <a:buFont typeface="Arial"/>
              <a:buChar char="•"/>
            </a:pPr>
            <a:r>
              <a:rPr lang="en-US" sz="2000" dirty="0" smtClean="0"/>
              <a:t>Ecological land and soil management for </a:t>
            </a:r>
            <a:r>
              <a:rPr lang="en-US" sz="2000" dirty="0"/>
              <a:t>feed and </a:t>
            </a:r>
            <a:r>
              <a:rPr lang="en-US" sz="2000" dirty="0" smtClean="0"/>
              <a:t>food</a:t>
            </a:r>
          </a:p>
          <a:p>
            <a:pPr marL="411480" lvl="1" indent="0">
              <a:buClrTx/>
              <a:buNone/>
            </a:pPr>
            <a:endParaRPr lang="en-US" dirty="0" smtClean="0"/>
          </a:p>
          <a:p>
            <a:pPr marL="411480" lvl="1" indent="0">
              <a:buClrTx/>
              <a:buNone/>
            </a:pPr>
            <a:r>
              <a:rPr lang="en-US" dirty="0" smtClean="0"/>
              <a:t>c) Crop/poultry production systems for food, fertility and incomes</a:t>
            </a:r>
            <a:endParaRPr lang="en-US" sz="2000" dirty="0" smtClean="0"/>
          </a:p>
          <a:p>
            <a:pPr marL="948690" lvl="2" indent="0">
              <a:buClrTx/>
              <a:buNone/>
            </a:pPr>
            <a:endParaRPr lang="en-US" sz="2000" dirty="0"/>
          </a:p>
          <a:p>
            <a:pPr marL="571500" indent="-457200">
              <a:buClrTx/>
              <a:buFont typeface="Wingdings" charset="2"/>
              <a:buAutoNum type="arabicPlain"/>
            </a:pPr>
            <a:r>
              <a:rPr lang="en-US" dirty="0" smtClean="0"/>
              <a:t>Health </a:t>
            </a:r>
            <a:r>
              <a:rPr lang="en-US" dirty="0"/>
              <a:t>and Nutrition </a:t>
            </a:r>
          </a:p>
          <a:p>
            <a:pPr marL="982980" lvl="1">
              <a:buClrTx/>
              <a:buFont typeface="Arial"/>
              <a:buChar char="•"/>
            </a:pPr>
            <a:r>
              <a:rPr lang="en-US" dirty="0" smtClean="0"/>
              <a:t>Community based aflatoxin management options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46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600200"/>
            <a:ext cx="7162800" cy="685800"/>
          </a:xfrm>
        </p:spPr>
        <p:txBody>
          <a:bodyPr/>
          <a:lstStyle/>
          <a:p>
            <a:pPr algn="ctr"/>
            <a:r>
              <a:rPr lang="en-US" sz="3600" dirty="0" smtClean="0"/>
              <a:t>Moving forward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0746682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762000"/>
          </a:xfrm>
        </p:spPr>
        <p:txBody>
          <a:bodyPr/>
          <a:lstStyle/>
          <a:p>
            <a:r>
              <a:rPr lang="en-US" dirty="0" smtClean="0"/>
              <a:t>Seed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1"/>
            <a:ext cx="8229600" cy="2819400"/>
          </a:xfrm>
        </p:spPr>
        <p:txBody>
          <a:bodyPr/>
          <a:lstStyle/>
          <a:p>
            <a:r>
              <a:rPr lang="en-US" dirty="0" smtClean="0"/>
              <a:t>National performance and release</a:t>
            </a:r>
          </a:p>
          <a:p>
            <a:r>
              <a:rPr lang="en-US" dirty="0" smtClean="0"/>
              <a:t>Food safety: Mycotoxins</a:t>
            </a:r>
          </a:p>
          <a:p>
            <a:r>
              <a:rPr lang="en-US" dirty="0" smtClean="0"/>
              <a:t>Integration: Augmented cropping systems</a:t>
            </a:r>
          </a:p>
          <a:p>
            <a:r>
              <a:rPr lang="en-US" dirty="0" smtClean="0"/>
              <a:t>Diversification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1211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304800" y="1604672"/>
            <a:ext cx="8458200" cy="4796128"/>
            <a:chOff x="214900" y="-48911"/>
            <a:chExt cx="8714853" cy="5409116"/>
          </a:xfrm>
        </p:grpSpPr>
        <p:sp>
          <p:nvSpPr>
            <p:cNvPr id="9" name="Flowchart: Process 1"/>
            <p:cNvSpPr/>
            <p:nvPr/>
          </p:nvSpPr>
          <p:spPr>
            <a:xfrm>
              <a:off x="6190963" y="4437943"/>
              <a:ext cx="2738790" cy="922262"/>
            </a:xfrm>
            <a:prstGeom prst="flowChartProcess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pic>
          <p:nvPicPr>
            <p:cNvPr id="10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1800" y="4509120"/>
              <a:ext cx="438912" cy="438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Flowchart: Process 3"/>
            <p:cNvSpPr/>
            <p:nvPr/>
          </p:nvSpPr>
          <p:spPr>
            <a:xfrm>
              <a:off x="3310841" y="4437943"/>
              <a:ext cx="2738790" cy="922262"/>
            </a:xfrm>
            <a:prstGeom prst="flowChartProcess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pic>
          <p:nvPicPr>
            <p:cNvPr id="12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4875" y="4482670"/>
              <a:ext cx="386490" cy="386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Flowchart: Process 5"/>
            <p:cNvSpPr/>
            <p:nvPr/>
          </p:nvSpPr>
          <p:spPr>
            <a:xfrm>
              <a:off x="444087" y="4437943"/>
              <a:ext cx="2738790" cy="922262"/>
            </a:xfrm>
            <a:prstGeom prst="flowChartProcess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pic>
          <p:nvPicPr>
            <p:cNvPr id="14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32440" y="4437112"/>
              <a:ext cx="366904" cy="366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5" name="Group 7"/>
            <p:cNvGrpSpPr>
              <a:grpSpLocks/>
            </p:cNvGrpSpPr>
            <p:nvPr/>
          </p:nvGrpSpPr>
          <p:grpSpPr bwMode="auto">
            <a:xfrm>
              <a:off x="214900" y="-48911"/>
              <a:ext cx="2737536" cy="1485513"/>
              <a:chOff x="323528" y="-710"/>
              <a:chExt cx="2737536" cy="1485513"/>
            </a:xfrm>
          </p:grpSpPr>
          <p:sp>
            <p:nvSpPr>
              <p:cNvPr id="45" name="Flowchart: Document 9"/>
              <p:cNvSpPr/>
              <p:nvPr/>
            </p:nvSpPr>
            <p:spPr>
              <a:xfrm>
                <a:off x="323528" y="71093"/>
                <a:ext cx="2736880" cy="1413710"/>
              </a:xfrm>
              <a:prstGeom prst="flowChartDocumen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solidFill>
                    <a:srgbClr val="89C3E5"/>
                  </a:solidFill>
                </a:endParaRPr>
              </a:p>
            </p:txBody>
          </p:sp>
          <p:sp>
            <p:nvSpPr>
              <p:cNvPr id="44" name="TextBox 8"/>
              <p:cNvSpPr txBox="1">
                <a:spLocks noChangeArrowheads="1"/>
              </p:cNvSpPr>
              <p:nvPr/>
            </p:nvSpPr>
            <p:spPr bwMode="auto">
              <a:xfrm>
                <a:off x="323528" y="-710"/>
                <a:ext cx="2737536" cy="1082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600" b="1" dirty="0" smtClean="0"/>
                  <a:t> </a:t>
                </a:r>
                <a:r>
                  <a:rPr lang="en-GB" sz="1600" dirty="0"/>
                  <a:t>Improved functionality of national seed systems </a:t>
                </a:r>
                <a:r>
                  <a:rPr lang="en-GB" sz="1600" dirty="0" smtClean="0"/>
                  <a:t>for </a:t>
                </a:r>
                <a:r>
                  <a:rPr lang="en-GB" sz="1600" dirty="0"/>
                  <a:t>scaling up &amp; out</a:t>
                </a:r>
                <a:endParaRPr lang="en-US" sz="1600" dirty="0"/>
              </a:p>
            </p:txBody>
          </p:sp>
        </p:grpSp>
        <p:cxnSp>
          <p:nvCxnSpPr>
            <p:cNvPr id="16" name="Elbow Connector 15"/>
            <p:cNvCxnSpPr>
              <a:stCxn id="45" idx="2"/>
              <a:endCxn id="43" idx="1"/>
            </p:cNvCxnSpPr>
            <p:nvPr/>
          </p:nvCxnSpPr>
          <p:spPr>
            <a:xfrm rot="16200000" flipH="1">
              <a:off x="1491616" y="1435140"/>
              <a:ext cx="1803039" cy="1617681"/>
            </a:xfrm>
            <a:prstGeom prst="bentConnector2">
              <a:avLst/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Elbow Connector 16"/>
            <p:cNvCxnSpPr>
              <a:stCxn id="45" idx="3"/>
              <a:endCxn id="36" idx="0"/>
            </p:cNvCxnSpPr>
            <p:nvPr/>
          </p:nvCxnSpPr>
          <p:spPr>
            <a:xfrm>
              <a:off x="2951781" y="729747"/>
              <a:ext cx="4572289" cy="322313"/>
            </a:xfrm>
            <a:prstGeom prst="bentConnector2">
              <a:avLst/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Elbow Connector 17"/>
            <p:cNvCxnSpPr>
              <a:stCxn id="31" idx="2"/>
              <a:endCxn id="9" idx="0"/>
            </p:cNvCxnSpPr>
            <p:nvPr/>
          </p:nvCxnSpPr>
          <p:spPr>
            <a:xfrm rot="16200000" flipH="1">
              <a:off x="7190381" y="4067968"/>
              <a:ext cx="703663" cy="36287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4"/>
            <p:cNvSpPr>
              <a:spLocks noChangeArrowheads="1"/>
            </p:cNvSpPr>
            <p:nvPr/>
          </p:nvSpPr>
          <p:spPr bwMode="auto">
            <a:xfrm>
              <a:off x="6495875" y="4505858"/>
              <a:ext cx="1859656" cy="728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fontAlgn="b"/>
              <a:r>
                <a:rPr lang="en-US" dirty="0" smtClean="0"/>
                <a:t>Improved </a:t>
              </a:r>
              <a:r>
                <a:rPr lang="en-US" dirty="0"/>
                <a:t>system </a:t>
              </a:r>
            </a:p>
            <a:p>
              <a:pPr fontAlgn="b"/>
              <a:r>
                <a:rPr lang="en-US" dirty="0"/>
                <a:t>productivity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20" name="Rectangle 15"/>
            <p:cNvSpPr>
              <a:spLocks noChangeArrowheads="1"/>
            </p:cNvSpPr>
            <p:nvPr/>
          </p:nvSpPr>
          <p:spPr bwMode="auto">
            <a:xfrm>
              <a:off x="467544" y="4437112"/>
              <a:ext cx="2207185" cy="728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 dirty="0" smtClean="0"/>
                <a:t>Increased</a:t>
              </a:r>
              <a:r>
                <a:rPr lang="en-US" dirty="0" smtClean="0"/>
                <a:t> </a:t>
              </a:r>
              <a:r>
                <a:rPr lang="en-US" dirty="0"/>
                <a:t>&amp; equitable </a:t>
              </a:r>
            </a:p>
            <a:p>
              <a:r>
                <a:rPr lang="en-US" dirty="0"/>
                <a:t>income	</a:t>
              </a:r>
            </a:p>
          </p:txBody>
        </p:sp>
        <p:grpSp>
          <p:nvGrpSpPr>
            <p:cNvPr id="21" name="Group 17"/>
            <p:cNvGrpSpPr>
              <a:grpSpLocks/>
            </p:cNvGrpSpPr>
            <p:nvPr/>
          </p:nvGrpSpPr>
          <p:grpSpPr bwMode="auto">
            <a:xfrm>
              <a:off x="3201976" y="2373225"/>
              <a:ext cx="2738790" cy="1544550"/>
              <a:chOff x="3059396" y="2277410"/>
              <a:chExt cx="2738790" cy="1544550"/>
            </a:xfrm>
          </p:grpSpPr>
          <p:sp>
            <p:nvSpPr>
              <p:cNvPr id="41" name="TextBox 18"/>
              <p:cNvSpPr txBox="1">
                <a:spLocks noChangeArrowheads="1"/>
              </p:cNvSpPr>
              <p:nvPr/>
            </p:nvSpPr>
            <p:spPr bwMode="auto">
              <a:xfrm>
                <a:off x="3191011" y="2717581"/>
                <a:ext cx="2425649" cy="833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algn="ctr" eaLnBrk="1" hangingPunct="1"/>
                <a:r>
                  <a:rPr lang="en-US" sz="1400" b="1" dirty="0"/>
                  <a:t>Alternative approaches </a:t>
                </a:r>
                <a:r>
                  <a:rPr lang="en-US" sz="1400" dirty="0"/>
                  <a:t>tested to support informal seed systems</a:t>
                </a:r>
              </a:p>
            </p:txBody>
          </p:sp>
          <p:pic>
            <p:nvPicPr>
              <p:cNvPr id="42" name="Picture 1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49286" y="2315612"/>
                <a:ext cx="327810" cy="327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3" name="Flowchart: Decision 20"/>
              <p:cNvSpPr/>
              <p:nvPr/>
            </p:nvSpPr>
            <p:spPr>
              <a:xfrm>
                <a:off x="3059396" y="2277410"/>
                <a:ext cx="2738790" cy="1544550"/>
              </a:xfrm>
              <a:prstGeom prst="flowChartDecision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3060644" y="967087"/>
              <a:ext cx="2765408" cy="1406139"/>
              <a:chOff x="554254" y="1688269"/>
              <a:chExt cx="2765408" cy="1292571"/>
            </a:xfrm>
          </p:grpSpPr>
          <p:sp>
            <p:nvSpPr>
              <p:cNvPr id="37" name="TextBox 22"/>
              <p:cNvSpPr txBox="1">
                <a:spLocks noChangeArrowheads="1"/>
              </p:cNvSpPr>
              <p:nvPr/>
            </p:nvSpPr>
            <p:spPr bwMode="auto">
              <a:xfrm>
                <a:off x="770485" y="1688269"/>
                <a:ext cx="2549177" cy="861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algn="ctr" eaLnBrk="1" hangingPunct="1"/>
                <a:r>
                  <a:rPr lang="en-US" sz="1600" b="1" dirty="0"/>
                  <a:t>National seed </a:t>
                </a:r>
                <a:r>
                  <a:rPr lang="en-US" sz="1600" dirty="0"/>
                  <a:t>strategies &amp; roadmaps developed &amp; deployed</a:t>
                </a:r>
              </a:p>
            </p:txBody>
          </p:sp>
          <p:cxnSp>
            <p:nvCxnSpPr>
              <p:cNvPr id="38" name="Straight Arrow Connector 37"/>
              <p:cNvCxnSpPr>
                <a:endCxn id="43" idx="0"/>
              </p:cNvCxnSpPr>
              <p:nvPr/>
            </p:nvCxnSpPr>
            <p:spPr>
              <a:xfrm flipH="1">
                <a:off x="2064982" y="2627356"/>
                <a:ext cx="1909" cy="353484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headEnd type="arrow" w="lg" len="lg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9" name="Picture 24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7539" y="2284254"/>
                <a:ext cx="377425" cy="32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0" name="Flowchart: Alternate Process 25"/>
              <p:cNvSpPr/>
              <p:nvPr/>
            </p:nvSpPr>
            <p:spPr>
              <a:xfrm>
                <a:off x="554254" y="1701843"/>
                <a:ext cx="2736881" cy="935780"/>
              </a:xfrm>
              <a:prstGeom prst="flowChartAlternateProcess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  <p:grpSp>
          <p:nvGrpSpPr>
            <p:cNvPr id="23" name="Group 26"/>
            <p:cNvGrpSpPr>
              <a:grpSpLocks/>
            </p:cNvGrpSpPr>
            <p:nvPr/>
          </p:nvGrpSpPr>
          <p:grpSpPr bwMode="auto">
            <a:xfrm>
              <a:off x="6154485" y="964169"/>
              <a:ext cx="2775268" cy="2786424"/>
              <a:chOff x="3634205" y="1612241"/>
              <a:chExt cx="2775268" cy="2786424"/>
            </a:xfrm>
          </p:grpSpPr>
          <p:sp>
            <p:nvSpPr>
              <p:cNvPr id="30" name="TextBox 27"/>
              <p:cNvSpPr txBox="1">
                <a:spLocks noChangeArrowheads="1"/>
              </p:cNvSpPr>
              <p:nvPr/>
            </p:nvSpPr>
            <p:spPr bwMode="auto">
              <a:xfrm>
                <a:off x="3634205" y="1612241"/>
                <a:ext cx="2775268" cy="9372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600" b="1" dirty="0"/>
                  <a:t>Strengthening of breeder </a:t>
                </a:r>
                <a:r>
                  <a:rPr lang="en-US" sz="1600" dirty="0"/>
                  <a:t>&amp; foundation seed </a:t>
                </a:r>
                <a:r>
                  <a:rPr lang="en-US" sz="1600" dirty="0" smtClean="0"/>
                  <a:t>production</a:t>
                </a:r>
                <a:endParaRPr lang="en-US" sz="1600" dirty="0"/>
              </a:p>
            </p:txBody>
          </p:sp>
          <p:sp>
            <p:nvSpPr>
              <p:cNvPr id="31" name="Flowchart: Alternate Process 28"/>
              <p:cNvSpPr/>
              <p:nvPr/>
            </p:nvSpPr>
            <p:spPr>
              <a:xfrm>
                <a:off x="3634395" y="3445728"/>
                <a:ext cx="2736881" cy="936623"/>
              </a:xfrm>
              <a:prstGeom prst="flowChartAlternateProcess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32" name="TextBox 29"/>
              <p:cNvSpPr txBox="1">
                <a:spLocks noChangeArrowheads="1"/>
              </p:cNvSpPr>
              <p:nvPr/>
            </p:nvSpPr>
            <p:spPr bwMode="auto">
              <a:xfrm flipH="1">
                <a:off x="3672204" y="3773861"/>
                <a:ext cx="2598384" cy="6248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algn="ctr" eaLnBrk="1" hangingPunct="1"/>
                <a:r>
                  <a:rPr lang="en-US" sz="1500" b="1" dirty="0"/>
                  <a:t>Formal outlet </a:t>
                </a:r>
                <a:r>
                  <a:rPr lang="en-US" sz="1500" dirty="0"/>
                  <a:t>chains strengthened</a:t>
                </a:r>
              </a:p>
            </p:txBody>
          </p:sp>
          <p:cxnSp>
            <p:nvCxnSpPr>
              <p:cNvPr id="33" name="Straight Arrow Connector 32"/>
              <p:cNvCxnSpPr>
                <a:stCxn id="36" idx="2"/>
                <a:endCxn id="31" idx="0"/>
              </p:cNvCxnSpPr>
              <p:nvPr/>
            </p:nvCxnSpPr>
            <p:spPr>
              <a:xfrm>
                <a:off x="5001880" y="2636755"/>
                <a:ext cx="0" cy="808974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headEnd type="none" w="lg" len="lg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4" name="Picture 31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06883" y="2276872"/>
                <a:ext cx="338972" cy="338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5" name="Picture 32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55754" y="3501007"/>
                <a:ext cx="375701" cy="3757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" name="Flowchart: Alternate Process 33"/>
              <p:cNvSpPr/>
              <p:nvPr/>
            </p:nvSpPr>
            <p:spPr>
              <a:xfrm>
                <a:off x="3634395" y="1701728"/>
                <a:ext cx="2736881" cy="935027"/>
              </a:xfrm>
              <a:prstGeom prst="flowChartAlternateProcess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  <p:cxnSp>
          <p:nvCxnSpPr>
            <p:cNvPr id="24" name="Straight Arrow Connector 23"/>
            <p:cNvCxnSpPr>
              <a:stCxn id="40" idx="3"/>
              <a:endCxn id="30" idx="1"/>
            </p:cNvCxnSpPr>
            <p:nvPr/>
          </p:nvCxnSpPr>
          <p:spPr>
            <a:xfrm flipV="1">
              <a:off x="5797526" y="1432773"/>
              <a:ext cx="356959" cy="58081"/>
            </a:xfrm>
            <a:prstGeom prst="straightConnector1">
              <a:avLst/>
            </a:prstGeom>
            <a:ln w="25400">
              <a:solidFill>
                <a:schemeClr val="tx1"/>
              </a:solidFill>
              <a:headEnd type="arrow" w="lg" len="lg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lbow Connector 24"/>
            <p:cNvCxnSpPr/>
            <p:nvPr/>
          </p:nvCxnSpPr>
          <p:spPr>
            <a:xfrm rot="5400000">
              <a:off x="3003963" y="2870536"/>
              <a:ext cx="520169" cy="2614647"/>
            </a:xfrm>
            <a:prstGeom prst="bentConnector3">
              <a:avLst>
                <a:gd name="adj1" fmla="val 39283"/>
              </a:avLst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Elbow Connector 25"/>
            <p:cNvCxnSpPr/>
            <p:nvPr/>
          </p:nvCxnSpPr>
          <p:spPr>
            <a:xfrm rot="5400000">
              <a:off x="5702574" y="2585526"/>
              <a:ext cx="703664" cy="2966067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Elbow Connector 26"/>
            <p:cNvCxnSpPr>
              <a:stCxn id="45" idx="2"/>
            </p:cNvCxnSpPr>
            <p:nvPr/>
          </p:nvCxnSpPr>
          <p:spPr>
            <a:xfrm rot="16200000" flipH="1">
              <a:off x="2251466" y="675291"/>
              <a:ext cx="142010" cy="1476348"/>
            </a:xfrm>
            <a:prstGeom prst="bentConnector2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28" name="Picture 4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1800" y="4437112"/>
              <a:ext cx="366904" cy="366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Rectangle 52"/>
            <p:cNvSpPr>
              <a:spLocks noChangeArrowheads="1"/>
            </p:cNvSpPr>
            <p:nvPr/>
          </p:nvSpPr>
          <p:spPr bwMode="auto">
            <a:xfrm>
              <a:off x="3747949" y="4505859"/>
              <a:ext cx="1490823" cy="416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fontAlgn="b"/>
              <a:r>
                <a:rPr lang="en-US" dirty="0" smtClean="0"/>
                <a:t>Food </a:t>
              </a:r>
              <a:r>
                <a:rPr lang="en-US" dirty="0"/>
                <a:t>security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sp>
        <p:nvSpPr>
          <p:cNvPr id="46" name="Title 1"/>
          <p:cNvSpPr txBox="1">
            <a:spLocks/>
          </p:cNvSpPr>
          <p:nvPr/>
        </p:nvSpPr>
        <p:spPr bwMode="auto">
          <a:xfrm>
            <a:off x="1905000" y="914400"/>
            <a:ext cx="685800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3200" b="1" dirty="0" smtClean="0">
                <a:solidFill>
                  <a:srgbClr val="000000"/>
                </a:solidFill>
                <a:latin typeface="Calibri" charset="0"/>
              </a:rPr>
              <a:t>Pathways for </a:t>
            </a:r>
            <a:r>
              <a:rPr lang="en-US" sz="3200" b="1" dirty="0">
                <a:solidFill>
                  <a:srgbClr val="000000"/>
                </a:solidFill>
                <a:latin typeface="Calibri" charset="0"/>
              </a:rPr>
              <a:t>i</a:t>
            </a:r>
            <a:r>
              <a:rPr lang="en-US" sz="3200" b="1" dirty="0" smtClean="0">
                <a:solidFill>
                  <a:srgbClr val="000000"/>
                </a:solidFill>
                <a:latin typeface="Calibri" charset="0"/>
              </a:rPr>
              <a:t>nput delivery: PPP model</a:t>
            </a:r>
            <a:endParaRPr lang="en-US" sz="3200" b="1" dirty="0">
              <a:solidFill>
                <a:srgbClr val="000000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1177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90600"/>
            <a:ext cx="8382000" cy="685800"/>
          </a:xfrm>
        </p:spPr>
        <p:txBody>
          <a:bodyPr/>
          <a:lstStyle/>
          <a:p>
            <a:pPr algn="ctr"/>
            <a:r>
              <a:rPr lang="en-US" sz="3600" b="1" dirty="0"/>
              <a:t>K</a:t>
            </a:r>
            <a:r>
              <a:rPr lang="en-US" sz="3600" b="1" dirty="0" smtClean="0"/>
              <a:t>nowledge dissemination pathways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752600"/>
            <a:ext cx="8077200" cy="609600"/>
          </a:xfrm>
        </p:spPr>
        <p:txBody>
          <a:bodyPr/>
          <a:lstStyle/>
          <a:p>
            <a:pPr marL="114300" indent="0">
              <a:buNone/>
            </a:pPr>
            <a:r>
              <a:rPr lang="en-US" dirty="0" smtClean="0"/>
              <a:t>Leveraging adopters as </a:t>
            </a:r>
            <a:r>
              <a:rPr lang="en-US" dirty="0" smtClean="0"/>
              <a:t>lead </a:t>
            </a:r>
            <a:r>
              <a:rPr lang="en-US" dirty="0" smtClean="0"/>
              <a:t>farmers/</a:t>
            </a:r>
            <a:r>
              <a:rPr lang="en-US" dirty="0" smtClean="0"/>
              <a:t>linkage </a:t>
            </a:r>
            <a:r>
              <a:rPr lang="en-US" dirty="0" smtClean="0"/>
              <a:t>farmers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563253127"/>
              </p:ext>
            </p:extLst>
          </p:nvPr>
        </p:nvGraphicFramePr>
        <p:xfrm>
          <a:off x="-271471" y="2403639"/>
          <a:ext cx="6204182" cy="32290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88653"/>
              </p:ext>
            </p:extLst>
          </p:nvPr>
        </p:nvGraphicFramePr>
        <p:xfrm>
          <a:off x="4572000" y="4196080"/>
          <a:ext cx="4572000" cy="248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/>
                <a:gridCol w="2590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Technologies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Lead farmers /direct beneficiaries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Poultry &amp;livestock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ISFM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293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Crop technologies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600</a:t>
                      </a:r>
                      <a:endParaRPr lang="en-US" dirty="0"/>
                    </a:p>
                  </a:txBody>
                  <a:tcPr/>
                </a:tc>
              </a:tr>
              <a:tr h="185420">
                <a:tc>
                  <a:txBody>
                    <a:bodyPr/>
                    <a:lstStyle/>
                    <a:p>
                      <a:r>
                        <a:rPr lang="en-US" dirty="0" smtClean="0"/>
                        <a:t>Soil and water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r>
                        <a:rPr lang="en-US" dirty="0" smtClean="0"/>
                        <a:t>Nutrition</a:t>
                      </a: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6249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33400" y="2667000"/>
            <a:ext cx="7924800" cy="762000"/>
          </a:xfrm>
        </p:spPr>
        <p:txBody>
          <a:bodyPr/>
          <a:lstStyle/>
          <a:p>
            <a:pPr algn="ctr"/>
            <a:r>
              <a:rPr lang="en-US" sz="3600" b="1" dirty="0" smtClean="0">
                <a:latin typeface="+mn-lt"/>
              </a:rPr>
              <a:t>Mature technology clusters</a:t>
            </a:r>
          </a:p>
        </p:txBody>
      </p:sp>
    </p:spTree>
    <p:extLst>
      <p:ext uri="{BB962C8B-B14F-4D97-AF65-F5344CB8AC3E}">
        <p14:creationId xmlns:p14="http://schemas.microsoft.com/office/powerpoint/2010/main" val="3577616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7239000" cy="685800"/>
          </a:xfrm>
        </p:spPr>
        <p:txBody>
          <a:bodyPr/>
          <a:lstStyle/>
          <a:p>
            <a:pPr algn="ctr"/>
            <a:r>
              <a:rPr lang="en-US" sz="3600" b="1" dirty="0" smtClean="0">
                <a:latin typeface="Arial"/>
                <a:cs typeface="Arial"/>
              </a:rPr>
              <a:t>Lessons learnt</a:t>
            </a:r>
            <a:endParaRPr lang="en-US" sz="3600" b="1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1"/>
            <a:ext cx="8534400" cy="3429000"/>
          </a:xfrm>
        </p:spPr>
        <p:txBody>
          <a:bodyPr/>
          <a:lstStyle/>
          <a:p>
            <a:pPr marL="571500" lvl="0" indent="-457200">
              <a:buClrTx/>
              <a:buFont typeface="+mj-lt"/>
              <a:buAutoNum type="arabicPeriod"/>
            </a:pPr>
            <a:r>
              <a:rPr lang="en-GB" b="1" dirty="0" smtClean="0"/>
              <a:t>Integration</a:t>
            </a:r>
            <a:r>
              <a:rPr lang="en-GB" dirty="0"/>
              <a:t>.</a:t>
            </a:r>
            <a:r>
              <a:rPr lang="en-GB" dirty="0" smtClean="0"/>
              <a:t> Complex </a:t>
            </a:r>
            <a:r>
              <a:rPr lang="en-GB" dirty="0"/>
              <a:t>institutional and operational relationships</a:t>
            </a:r>
            <a:r>
              <a:rPr lang="en-GB" dirty="0" smtClean="0"/>
              <a:t>.</a:t>
            </a:r>
          </a:p>
          <a:p>
            <a:pPr lvl="2"/>
            <a:r>
              <a:rPr lang="en-GB" dirty="0"/>
              <a:t>V</a:t>
            </a:r>
            <a:r>
              <a:rPr lang="en-GB" dirty="0" smtClean="0"/>
              <a:t>aried biophysical contexts</a:t>
            </a:r>
          </a:p>
          <a:p>
            <a:pPr lvl="2"/>
            <a:r>
              <a:rPr lang="en-GB" dirty="0" smtClean="0"/>
              <a:t>Socio economic contexts: Power relationships and  resource endowments</a:t>
            </a:r>
          </a:p>
          <a:p>
            <a:pPr lvl="3"/>
            <a:r>
              <a:rPr lang="en-GB" dirty="0" smtClean="0"/>
              <a:t>May </a:t>
            </a:r>
            <a:r>
              <a:rPr lang="en-GB" dirty="0"/>
              <a:t>affect of success </a:t>
            </a:r>
            <a:r>
              <a:rPr lang="en-GB" dirty="0" smtClean="0"/>
              <a:t>and </a:t>
            </a:r>
            <a:r>
              <a:rPr lang="en-GB" dirty="0"/>
              <a:t>the scale of </a:t>
            </a:r>
            <a:r>
              <a:rPr lang="en-GB" dirty="0" smtClean="0"/>
              <a:t>deployment. </a:t>
            </a:r>
          </a:p>
          <a:p>
            <a:pPr marL="1051560" lvl="3" indent="0">
              <a:buNone/>
            </a:pPr>
            <a:endParaRPr lang="en-GB" dirty="0" smtClean="0"/>
          </a:p>
          <a:p>
            <a:pPr marL="571500" lvl="0" indent="-457200">
              <a:buClrTx/>
              <a:buFont typeface="+mj-lt"/>
              <a:buAutoNum type="arabicPeriod"/>
            </a:pPr>
            <a:r>
              <a:rPr lang="en-GB" b="1" dirty="0" smtClean="0"/>
              <a:t>Scaling out technologies: </a:t>
            </a:r>
          </a:p>
          <a:p>
            <a:pPr lvl="1">
              <a:buClrTx/>
            </a:pPr>
            <a:r>
              <a:rPr lang="en-GB" dirty="0" smtClean="0"/>
              <a:t>Leverage alliances tech. dissemination and knowledge dissemination</a:t>
            </a:r>
          </a:p>
          <a:p>
            <a:pPr lvl="1">
              <a:buClrTx/>
            </a:pPr>
            <a:r>
              <a:rPr lang="en-GB" dirty="0" smtClean="0"/>
              <a:t>Explore Synergies </a:t>
            </a:r>
            <a:r>
              <a:rPr lang="en-GB" dirty="0" smtClean="0"/>
              <a:t>(for </a:t>
            </a:r>
            <a:r>
              <a:rPr lang="en-GB" dirty="0" smtClean="0"/>
              <a:t>example traditional + radio ICTS- approaches) </a:t>
            </a:r>
          </a:p>
          <a:p>
            <a:pPr lvl="1">
              <a:buClrTx/>
            </a:pPr>
            <a:r>
              <a:rPr lang="en-GB" dirty="0" smtClean="0"/>
              <a:t>Technologies with low interest from private sector</a:t>
            </a:r>
            <a:endParaRPr lang="en-GB" dirty="0"/>
          </a:p>
          <a:p>
            <a:pPr marL="571500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5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33400" y="2667000"/>
            <a:ext cx="76200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rgbClr val="000000"/>
                </a:solidFill>
                <a:latin typeface="Gill Sans" pitchFamily="34" charset="0"/>
              </a:rPr>
              <a:t>Thank You</a:t>
            </a:r>
            <a:endParaRPr lang="en-US" dirty="0">
              <a:solidFill>
                <a:srgbClr val="000000"/>
              </a:solidFill>
              <a:latin typeface="Gill Sans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320" y="3581401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 smtClean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094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1524000" y="762000"/>
            <a:ext cx="6994525" cy="777875"/>
          </a:xfrm>
        </p:spPr>
        <p:txBody>
          <a:bodyPr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alibri" charset="0"/>
              </a:rPr>
              <a:t>Partners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2996718"/>
              </p:ext>
            </p:extLst>
          </p:nvPr>
        </p:nvGraphicFramePr>
        <p:xfrm>
          <a:off x="1295400" y="1447800"/>
          <a:ext cx="6984751" cy="5145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16595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838200" y="1295400"/>
            <a:ext cx="7772400" cy="838200"/>
          </a:xfrm>
        </p:spPr>
        <p:txBody>
          <a:bodyPr/>
          <a:lstStyle/>
          <a:p>
            <a:pPr algn="ctr"/>
            <a:r>
              <a:rPr lang="en-US" sz="3600" b="1" dirty="0" smtClean="0">
                <a:latin typeface="+mn-lt"/>
              </a:rPr>
              <a:t>The Team: Core implementers</a:t>
            </a:r>
            <a:endParaRPr lang="en-US" sz="3600" b="1" dirty="0">
              <a:latin typeface="+mn-lt"/>
            </a:endParaRPr>
          </a:p>
        </p:txBody>
      </p:sp>
      <p:pic>
        <p:nvPicPr>
          <p:cNvPr id="33" name="Picture 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1" y="3124201"/>
            <a:ext cx="4220383" cy="591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E:\zReturn to desktop\ICRAF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2743200"/>
            <a:ext cx="1221228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362200"/>
            <a:ext cx="8382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3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2" y="3429000"/>
            <a:ext cx="837399" cy="82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1" y="3962400"/>
            <a:ext cx="1509131" cy="1062306"/>
          </a:xfrm>
          <a:prstGeom prst="rect">
            <a:avLst/>
          </a:prstGeom>
        </p:spPr>
      </p:pic>
      <p:pic>
        <p:nvPicPr>
          <p:cNvPr id="44" name="Picture 7" descr="P:\logos\i\iita\IITA_regular-sienna_with slogan (2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2" y="4495801"/>
            <a:ext cx="1069207" cy="537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1" y="5791200"/>
            <a:ext cx="5848351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29001" y="4572001"/>
            <a:ext cx="783129" cy="78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099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838200"/>
            <a:ext cx="8077200" cy="609600"/>
          </a:xfrm>
        </p:spPr>
        <p:txBody>
          <a:bodyPr/>
          <a:lstStyle/>
          <a:p>
            <a:pPr algn="ctr"/>
            <a:r>
              <a:rPr lang="en-US" sz="3600" b="1" dirty="0" smtClean="0"/>
              <a:t>Context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76400"/>
            <a:ext cx="4648200" cy="4876800"/>
          </a:xfrm>
        </p:spPr>
        <p:txBody>
          <a:bodyPr/>
          <a:lstStyle/>
          <a:p>
            <a:pPr marL="114300" lvl="0" indent="0">
              <a:buNone/>
            </a:pPr>
            <a:r>
              <a:rPr lang="en-GB" b="1" dirty="0" smtClean="0"/>
              <a:t>Development challenges</a:t>
            </a:r>
          </a:p>
          <a:p>
            <a:pPr>
              <a:buClrTx/>
              <a:buFont typeface="Arial"/>
              <a:buChar char="•"/>
            </a:pPr>
            <a:r>
              <a:rPr lang="en-GB" sz="2000" dirty="0" smtClean="0"/>
              <a:t>Under</a:t>
            </a:r>
            <a:r>
              <a:rPr lang="en-GB" sz="2000" dirty="0"/>
              <a:t>-investment in productivity enhancing technologies. </a:t>
            </a:r>
          </a:p>
          <a:p>
            <a:pPr>
              <a:buClrTx/>
              <a:buFont typeface="Arial"/>
              <a:buChar char="•"/>
            </a:pPr>
            <a:endParaRPr lang="en-GB" sz="2000" dirty="0" smtClean="0"/>
          </a:p>
          <a:p>
            <a:pPr>
              <a:buClrTx/>
              <a:buFont typeface="Arial"/>
              <a:buChar char="•"/>
            </a:pPr>
            <a:r>
              <a:rPr lang="en-GB" sz="2000" dirty="0" smtClean="0"/>
              <a:t>Limited </a:t>
            </a:r>
            <a:r>
              <a:rPr lang="en-GB" sz="2000" dirty="0"/>
              <a:t>access to technology </a:t>
            </a:r>
            <a:r>
              <a:rPr lang="en-GB" sz="2000" dirty="0" smtClean="0"/>
              <a:t>and delivery–60</a:t>
            </a:r>
            <a:r>
              <a:rPr lang="en-GB" sz="2000" dirty="0"/>
              <a:t>-</a:t>
            </a:r>
            <a:r>
              <a:rPr lang="en-GB" sz="2000" dirty="0" smtClean="0"/>
              <a:t>70% </a:t>
            </a:r>
            <a:r>
              <a:rPr lang="en-GB" sz="2000" dirty="0"/>
              <a:t>of households </a:t>
            </a:r>
            <a:r>
              <a:rPr lang="en-GB" sz="2000" dirty="0" smtClean="0"/>
              <a:t>had not contact with research &amp; extension;</a:t>
            </a:r>
            <a:endParaRPr lang="en-GB" sz="2000" dirty="0"/>
          </a:p>
          <a:p>
            <a:pPr>
              <a:buClrTx/>
              <a:buFont typeface="Arial"/>
              <a:buChar char="•"/>
            </a:pPr>
            <a:endParaRPr lang="en-GB" sz="2000" dirty="0" smtClean="0"/>
          </a:p>
          <a:p>
            <a:pPr>
              <a:buClrTx/>
              <a:buFont typeface="Arial"/>
              <a:buChar char="•"/>
            </a:pPr>
            <a:r>
              <a:rPr lang="en-GB" sz="2000" dirty="0" smtClean="0"/>
              <a:t>Limited </a:t>
            </a:r>
            <a:r>
              <a:rPr lang="en-GB" sz="2000" dirty="0"/>
              <a:t>access to </a:t>
            </a:r>
            <a:r>
              <a:rPr lang="en-GB" sz="2000" dirty="0" smtClean="0"/>
              <a:t>agric. financing;</a:t>
            </a:r>
            <a:endParaRPr lang="en-GB" sz="2000" dirty="0"/>
          </a:p>
          <a:p>
            <a:pPr>
              <a:buClrTx/>
              <a:buFont typeface="Arial"/>
              <a:buChar char="•"/>
            </a:pPr>
            <a:endParaRPr lang="en-US" sz="2000" dirty="0" smtClean="0"/>
          </a:p>
          <a:p>
            <a:pPr>
              <a:buClrTx/>
              <a:buFont typeface="Arial"/>
              <a:buChar char="•"/>
            </a:pPr>
            <a:r>
              <a:rPr lang="en-US" sz="2000" dirty="0" smtClean="0"/>
              <a:t>Un</a:t>
            </a:r>
            <a:r>
              <a:rPr lang="en-US" sz="2000" dirty="0"/>
              <a:t>-managed risks </a:t>
            </a:r>
            <a:r>
              <a:rPr lang="en-US" sz="2000" dirty="0" smtClean="0"/>
              <a:t>increase exposure </a:t>
            </a:r>
            <a:r>
              <a:rPr lang="en-US" sz="2000" dirty="0"/>
              <a:t>to variability in weather patterns </a:t>
            </a:r>
            <a:r>
              <a:rPr lang="en-US" sz="2000" dirty="0" smtClean="0"/>
              <a:t>with </a:t>
            </a:r>
            <a:r>
              <a:rPr lang="en-US" sz="2000" dirty="0"/>
              <a:t>periodic </a:t>
            </a:r>
            <a:r>
              <a:rPr lang="en-US" sz="2000" dirty="0" smtClean="0"/>
              <a:t>droughts;</a:t>
            </a:r>
            <a:r>
              <a:rPr lang="en-US" sz="2000" i="1" dirty="0" smtClean="0"/>
              <a:t> </a:t>
            </a:r>
            <a:endParaRPr lang="en-GB" sz="2000" b="1" dirty="0" smtClean="0"/>
          </a:p>
          <a:p>
            <a:pPr marL="114300" indent="0">
              <a:buNone/>
            </a:pP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4953000" y="1524000"/>
            <a:ext cx="4114800" cy="5170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200" b="1" dirty="0" smtClean="0"/>
              <a:t>Impacts</a:t>
            </a:r>
          </a:p>
          <a:p>
            <a:pPr marL="285750" lvl="0" indent="-285750">
              <a:buFont typeface="Arial"/>
              <a:buChar char="•"/>
            </a:pPr>
            <a:r>
              <a:rPr lang="en-GB" sz="2200" dirty="0" smtClean="0"/>
              <a:t>Low </a:t>
            </a:r>
            <a:r>
              <a:rPr lang="en-GB" sz="2200" dirty="0"/>
              <a:t>productivity of crops and livestock </a:t>
            </a:r>
            <a:r>
              <a:rPr lang="en-GB" sz="2200" dirty="0" smtClean="0"/>
              <a:t>–crop yield </a:t>
            </a:r>
            <a:r>
              <a:rPr lang="en-GB" sz="2200" dirty="0"/>
              <a:t>gaps</a:t>
            </a:r>
            <a:r>
              <a:rPr lang="en-GB" sz="2200" u="sng" dirty="0"/>
              <a:t>&gt;</a:t>
            </a:r>
            <a:r>
              <a:rPr lang="en-GB" sz="2200" dirty="0"/>
              <a:t>50%</a:t>
            </a:r>
          </a:p>
          <a:p>
            <a:pPr marL="285750" lvl="0" indent="-285750">
              <a:buFont typeface="Arial"/>
              <a:buChar char="•"/>
            </a:pPr>
            <a:endParaRPr lang="en-GB" sz="2200" dirty="0"/>
          </a:p>
          <a:p>
            <a:pPr marL="285750" lvl="0" indent="-285750">
              <a:buFont typeface="Arial"/>
              <a:buChar char="•"/>
            </a:pPr>
            <a:r>
              <a:rPr lang="en-GB" sz="2200" dirty="0"/>
              <a:t>Fragile production to market systems.  </a:t>
            </a:r>
          </a:p>
          <a:p>
            <a:pPr marL="400050" lvl="0" indent="-285750">
              <a:buFont typeface="Arial"/>
              <a:buChar char="•"/>
            </a:pPr>
            <a:endParaRPr lang="en-US" sz="2200" dirty="0"/>
          </a:p>
          <a:p>
            <a:pPr marL="285750" indent="-285750">
              <a:buFont typeface="Arial"/>
              <a:buChar char="•"/>
            </a:pPr>
            <a:r>
              <a:rPr lang="en-US" sz="2200" dirty="0" smtClean="0"/>
              <a:t>High vulnerability</a:t>
            </a:r>
            <a:r>
              <a:rPr lang="en-US" sz="2200" b="1" dirty="0" smtClean="0"/>
              <a:t> </a:t>
            </a:r>
            <a:r>
              <a:rPr lang="en-US" sz="2200" dirty="0" smtClean="0"/>
              <a:t>to </a:t>
            </a:r>
            <a:r>
              <a:rPr lang="en-US" sz="2200" dirty="0"/>
              <a:t>weather and other natural disaster related challenges</a:t>
            </a:r>
            <a:r>
              <a:rPr lang="en-GB" sz="2200" dirty="0"/>
              <a:t> </a:t>
            </a:r>
            <a:endParaRPr lang="en-US" sz="2200" dirty="0" smtClean="0"/>
          </a:p>
          <a:p>
            <a:pPr marL="285750" indent="-285750">
              <a:buFont typeface="Arial"/>
              <a:buChar char="•"/>
            </a:pPr>
            <a:endParaRPr lang="en-US" sz="2200" dirty="0" smtClean="0"/>
          </a:p>
          <a:p>
            <a:pPr marL="285750" indent="-285750">
              <a:buFont typeface="Arial"/>
              <a:buChar char="•"/>
            </a:pPr>
            <a:r>
              <a:rPr lang="en-US" sz="2200" dirty="0" smtClean="0"/>
              <a:t>High </a:t>
            </a:r>
            <a:r>
              <a:rPr lang="en-US" sz="2200" dirty="0"/>
              <a:t>levels of </a:t>
            </a:r>
            <a:r>
              <a:rPr lang="en-US" sz="2200" dirty="0" smtClean="0"/>
              <a:t>poverty and food insecurity: </a:t>
            </a:r>
            <a:endParaRPr lang="en-US" sz="2200" dirty="0"/>
          </a:p>
          <a:p>
            <a:pPr marL="742950" lvl="1" indent="-285750">
              <a:buFont typeface="Arial"/>
              <a:buChar char="•"/>
            </a:pPr>
            <a:r>
              <a:rPr lang="en-US" sz="2200" dirty="0"/>
              <a:t>&gt;35.5</a:t>
            </a:r>
            <a:r>
              <a:rPr lang="en-US" sz="2200" dirty="0" smtClean="0"/>
              <a:t>% live </a:t>
            </a:r>
            <a:r>
              <a:rPr lang="en-US" sz="2200" dirty="0"/>
              <a:t>below the food poverty</a:t>
            </a:r>
            <a:r>
              <a:rPr lang="en-US" dirty="0"/>
              <a:t> </a:t>
            </a:r>
            <a:r>
              <a:rPr lang="en-US" sz="2200" dirty="0"/>
              <a:t>line </a:t>
            </a:r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3052666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609600" y="1143000"/>
            <a:ext cx="7772400" cy="609600"/>
          </a:xfrm>
        </p:spPr>
        <p:txBody>
          <a:bodyPr/>
          <a:lstStyle/>
          <a:p>
            <a:pPr algn="ctr"/>
            <a:r>
              <a:rPr lang="en-US" sz="3600" b="1" dirty="0" smtClean="0">
                <a:latin typeface="+mn-lt"/>
              </a:rPr>
              <a:t>The research issues</a:t>
            </a:r>
            <a:endParaRPr lang="en-US" sz="3600" b="1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1905000"/>
            <a:ext cx="480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Focus</a:t>
            </a:r>
          </a:p>
          <a:p>
            <a:pPr marL="285750" lvl="0" indent="-285750">
              <a:buFont typeface="Arial"/>
              <a:buChar char="•"/>
            </a:pPr>
            <a:r>
              <a:rPr lang="en-GB" dirty="0" smtClean="0"/>
              <a:t>Improve productivity </a:t>
            </a:r>
            <a:r>
              <a:rPr lang="en-GB" dirty="0"/>
              <a:t>of crops and livestock </a:t>
            </a:r>
            <a:endParaRPr lang="en-GB" dirty="0" smtClean="0"/>
          </a:p>
          <a:p>
            <a:pPr marL="285750" lvl="0" indent="-285750">
              <a:buFont typeface="Arial"/>
              <a:buChar char="•"/>
            </a:pPr>
            <a:endParaRPr lang="en-GB" i="1" dirty="0"/>
          </a:p>
          <a:p>
            <a:pPr marL="285750" lvl="0" indent="-285750">
              <a:buFont typeface="Arial"/>
              <a:buChar char="•"/>
            </a:pPr>
            <a:r>
              <a:rPr lang="en-GB" dirty="0" smtClean="0"/>
              <a:t>Reducing vulnerability </a:t>
            </a:r>
            <a:r>
              <a:rPr lang="en-US" dirty="0"/>
              <a:t>to weather </a:t>
            </a:r>
            <a:endParaRPr lang="en-GB" dirty="0" smtClean="0"/>
          </a:p>
          <a:p>
            <a:pPr marL="285750" lvl="0" indent="-285750">
              <a:buFont typeface="Arial"/>
              <a:buChar char="•"/>
            </a:pPr>
            <a:endParaRPr lang="en-GB" dirty="0" smtClean="0"/>
          </a:p>
          <a:p>
            <a:pPr marL="285750" lvl="0" indent="-285750">
              <a:buFont typeface="Arial"/>
              <a:buChar char="•"/>
            </a:pPr>
            <a:r>
              <a:rPr lang="en-GB" dirty="0" smtClean="0"/>
              <a:t>Minimizing health risk from crops to improve wellbeing and competitiveness</a:t>
            </a:r>
          </a:p>
          <a:p>
            <a:pPr lvl="0"/>
            <a:endParaRPr lang="en-GB" dirty="0"/>
          </a:p>
        </p:txBody>
      </p:sp>
      <p:grpSp>
        <p:nvGrpSpPr>
          <p:cNvPr id="9" name="Group 8"/>
          <p:cNvGrpSpPr/>
          <p:nvPr/>
        </p:nvGrpSpPr>
        <p:grpSpPr>
          <a:xfrm>
            <a:off x="5486400" y="1905000"/>
            <a:ext cx="3467100" cy="4722003"/>
            <a:chOff x="5486400" y="2133600"/>
            <a:chExt cx="3467100" cy="4722003"/>
          </a:xfrm>
        </p:grpSpPr>
        <p:pic>
          <p:nvPicPr>
            <p:cNvPr id="4" name="Picture 2" descr="agpot_color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483" t="36409" r="22718" b="29753"/>
            <a:stretch/>
          </p:blipFill>
          <p:spPr bwMode="auto">
            <a:xfrm>
              <a:off x="5486400" y="2133600"/>
              <a:ext cx="3017638" cy="3890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39000" y="6030103"/>
              <a:ext cx="1714500" cy="82550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86400" y="6096000"/>
              <a:ext cx="1397000" cy="46990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19800" y="5791200"/>
              <a:ext cx="355600" cy="393700"/>
            </a:xfrm>
            <a:prstGeom prst="rect">
              <a:avLst/>
            </a:prstGeom>
          </p:spPr>
        </p:pic>
      </p:grpSp>
      <p:sp>
        <p:nvSpPr>
          <p:cNvPr id="11" name="Rectangle 10"/>
          <p:cNvSpPr/>
          <p:nvPr/>
        </p:nvSpPr>
        <p:spPr>
          <a:xfrm>
            <a:off x="6934200" y="4114800"/>
            <a:ext cx="381000" cy="7620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57200" y="44196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buFont typeface="Arial"/>
              <a:buChar char="•"/>
            </a:pPr>
            <a:r>
              <a:rPr lang="en-US" b="1" i="1" dirty="0"/>
              <a:t>What are the best technology packages that can catalyze </a:t>
            </a:r>
            <a:r>
              <a:rPr lang="en-US" b="1" i="1" dirty="0" smtClean="0"/>
              <a:t>improvement </a:t>
            </a:r>
            <a:r>
              <a:rPr lang="en-US" b="1" i="1" dirty="0"/>
              <a:t>in </a:t>
            </a:r>
            <a:r>
              <a:rPr lang="en-US" b="1" i="1" dirty="0" smtClean="0"/>
              <a:t>productivity, resilience </a:t>
            </a:r>
            <a:r>
              <a:rPr lang="en-US" b="1" i="1" dirty="0"/>
              <a:t>and value </a:t>
            </a:r>
            <a:r>
              <a:rPr lang="en-US" b="1" i="1" dirty="0" smtClean="0"/>
              <a:t>chain functionality for KK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779696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75"/>
          <p:cNvGrpSpPr/>
          <p:nvPr/>
        </p:nvGrpSpPr>
        <p:grpSpPr>
          <a:xfrm>
            <a:off x="152400" y="987748"/>
            <a:ext cx="8851476" cy="5870252"/>
            <a:chOff x="152400" y="911548"/>
            <a:chExt cx="8851476" cy="5870252"/>
          </a:xfrm>
        </p:grpSpPr>
        <p:grpSp>
          <p:nvGrpSpPr>
            <p:cNvPr id="5" name="Group 4"/>
            <p:cNvGrpSpPr/>
            <p:nvPr/>
          </p:nvGrpSpPr>
          <p:grpSpPr>
            <a:xfrm>
              <a:off x="152400" y="911548"/>
              <a:ext cx="8851476" cy="5870252"/>
              <a:chOff x="141777" y="1735109"/>
              <a:chExt cx="6520112" cy="6573268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6" name="Rectangle 5"/>
              <p:cNvSpPr>
                <a:spLocks noChangeArrowheads="1"/>
              </p:cNvSpPr>
              <p:nvPr/>
            </p:nvSpPr>
            <p:spPr bwMode="auto">
              <a:xfrm>
                <a:off x="310167" y="1735109"/>
                <a:ext cx="6109242" cy="685799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en-GB" sz="1600" b="1" dirty="0" smtClean="0"/>
                  <a:t>Impact</a:t>
                </a:r>
                <a:endParaRPr lang="en-GB" sz="1600" b="1" dirty="0" smtClean="0"/>
              </a:p>
              <a:p>
                <a:pPr algn="ctr"/>
                <a:r>
                  <a:rPr lang="en-GB" sz="1500" dirty="0" smtClean="0"/>
                  <a:t>Economic and ecological rewarding pathways out </a:t>
                </a:r>
                <a:r>
                  <a:rPr lang="en-GB" sz="1500" dirty="0"/>
                  <a:t>of hunger and poverty </a:t>
                </a:r>
                <a:r>
                  <a:rPr lang="en-GB" sz="1500" dirty="0" smtClean="0"/>
                  <a:t>improve </a:t>
                </a:r>
                <a:r>
                  <a:rPr lang="en-GB" sz="1500" dirty="0"/>
                  <a:t>prospects for for smallholder families </a:t>
                </a:r>
                <a:r>
                  <a:rPr lang="en-GB" sz="1500" dirty="0" smtClean="0"/>
                  <a:t> in Semi arid areas of central Tanzania </a:t>
                </a:r>
                <a:endParaRPr lang="en-US" sz="1500" dirty="0">
                  <a:latin typeface="Calibri" charset="0"/>
                </a:endParaRPr>
              </a:p>
            </p:txBody>
          </p:sp>
          <p:sp>
            <p:nvSpPr>
              <p:cNvPr id="7" name="Rectangle 19"/>
              <p:cNvSpPr>
                <a:spLocks noChangeArrowheads="1"/>
              </p:cNvSpPr>
              <p:nvPr/>
            </p:nvSpPr>
            <p:spPr bwMode="auto">
              <a:xfrm>
                <a:off x="1708525" y="4137186"/>
                <a:ext cx="1610352" cy="1084387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t"/>
              <a:lstStyle/>
              <a:p>
                <a:pPr>
                  <a:lnSpc>
                    <a:spcPct val="90000"/>
                  </a:lnSpc>
                </a:pPr>
                <a:r>
                  <a:rPr lang="en-GB" sz="1200" b="1" dirty="0"/>
                  <a:t>Output cluster </a:t>
                </a:r>
                <a:r>
                  <a:rPr lang="en-GB" sz="1200" b="1" dirty="0" smtClean="0"/>
                  <a:t>2</a:t>
                </a:r>
                <a:endParaRPr lang="en-GB" sz="1200" b="1" dirty="0" smtClean="0"/>
              </a:p>
              <a:p>
                <a:pPr>
                  <a:lnSpc>
                    <a:spcPct val="50000"/>
                  </a:lnSpc>
                </a:pPr>
                <a:endParaRPr lang="en-GB" sz="1200" dirty="0" smtClean="0"/>
              </a:p>
              <a:p>
                <a:r>
                  <a:rPr lang="en-GB" sz="1200" dirty="0" smtClean="0"/>
                  <a:t>Technologies &amp; </a:t>
                </a:r>
                <a:r>
                  <a:rPr lang="en-GB" sz="1200" dirty="0"/>
                  <a:t>a</a:t>
                </a:r>
                <a:r>
                  <a:rPr lang="en-GB" sz="1200" dirty="0" smtClean="0"/>
                  <a:t>pproaches</a:t>
                </a:r>
                <a:r>
                  <a:rPr lang="en-GB" sz="1100" dirty="0" smtClean="0"/>
                  <a:t> </a:t>
                </a:r>
                <a:r>
                  <a:rPr lang="en-GB" sz="1100" dirty="0"/>
                  <a:t>fo</a:t>
                </a:r>
                <a:r>
                  <a:rPr lang="en-GB" sz="1200" dirty="0"/>
                  <a:t>r delivering </a:t>
                </a:r>
                <a:r>
                  <a:rPr lang="en-GB" sz="1200" dirty="0" smtClean="0"/>
                  <a:t>integrated innovations </a:t>
                </a:r>
                <a:r>
                  <a:rPr lang="en-GB" sz="1200" dirty="0" smtClean="0"/>
                  <a:t>tested &amp; validated</a:t>
                </a:r>
                <a:endParaRPr lang="en-US" sz="1200" dirty="0">
                  <a:latin typeface="Calibri" charset="0"/>
                  <a:cs typeface="Arial" charset="0"/>
                </a:endParaRPr>
              </a:p>
            </p:txBody>
          </p:sp>
          <p:sp>
            <p:nvSpPr>
              <p:cNvPr id="8" name="Rectangle 20"/>
              <p:cNvSpPr>
                <a:spLocks noChangeArrowheads="1"/>
              </p:cNvSpPr>
              <p:nvPr/>
            </p:nvSpPr>
            <p:spPr bwMode="auto">
              <a:xfrm>
                <a:off x="1725935" y="5489488"/>
                <a:ext cx="1583899" cy="239226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t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200" b="1" dirty="0">
                    <a:latin typeface="+mn-lt"/>
                    <a:ea typeface="Arial" pitchFamily="-107" charset="0"/>
                    <a:cs typeface="Arial" pitchFamily="-107" charset="0"/>
                  </a:rPr>
                  <a:t>Activities</a:t>
                </a:r>
              </a:p>
              <a:p>
                <a:pPr marL="228600" indent="-228600" fontAlgn="auto"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  <a:defRPr/>
                </a:pPr>
                <a:r>
                  <a:rPr lang="en-GB" sz="1200" dirty="0" smtClean="0"/>
                  <a:t>New resilient varieties </a:t>
                </a:r>
                <a:r>
                  <a:rPr lang="en-GB" sz="1200" dirty="0" smtClean="0"/>
                  <a:t>tested and deployed. </a:t>
                </a:r>
                <a:endParaRPr lang="en-GB" sz="1200" dirty="0" smtClean="0"/>
              </a:p>
              <a:p>
                <a:pPr marL="228600" indent="-228600" fontAlgn="auto"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  <a:defRPr/>
                </a:pPr>
                <a:r>
                  <a:rPr lang="en-GB" sz="1200" dirty="0" smtClean="0">
                    <a:ea typeface="ＭＳ Ｐゴシック" pitchFamily="-107" charset="-128"/>
                    <a:cs typeface="+mn-cs"/>
                  </a:rPr>
                  <a:t>Integrated cereal, legume </a:t>
                </a:r>
                <a:r>
                  <a:rPr lang="en-GB" sz="1200" dirty="0" smtClean="0">
                    <a:ea typeface="ＭＳ Ｐゴシック" pitchFamily="-107" charset="-128"/>
                    <a:cs typeface="+mn-cs"/>
                  </a:rPr>
                  <a:t>technologies</a:t>
                </a:r>
                <a:r>
                  <a:rPr lang="en-GB" sz="1200" dirty="0" smtClean="0">
                    <a:ea typeface="ＭＳ Ｐゴシック" pitchFamily="-107" charset="-128"/>
                    <a:cs typeface="+mn-cs"/>
                  </a:rPr>
                  <a:t>. evaluated.</a:t>
                </a:r>
              </a:p>
              <a:p>
                <a:pPr marL="228600" indent="-228600" fontAlgn="auto"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  <a:defRPr/>
                </a:pPr>
                <a:r>
                  <a:rPr lang="en-GB" sz="1200" dirty="0" smtClean="0"/>
                  <a:t>ISF&amp;W innovations tested.</a:t>
                </a:r>
              </a:p>
              <a:p>
                <a:pPr marL="228600" indent="-228600" fontAlgn="auto"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  <a:defRPr/>
                </a:pPr>
                <a:r>
                  <a:rPr lang="en-GB" sz="1200" dirty="0"/>
                  <a:t>A costed framework for up </a:t>
                </a:r>
                <a:r>
                  <a:rPr lang="en-GB" sz="1200" dirty="0" smtClean="0"/>
                  <a:t>scaling.</a:t>
                </a:r>
              </a:p>
              <a:p>
                <a:pPr marL="228600" indent="-228600" fontAlgn="auto"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  <a:defRPr/>
                </a:pPr>
                <a:r>
                  <a:rPr lang="en-GB" sz="1200" dirty="0"/>
                  <a:t>Options </a:t>
                </a:r>
                <a:r>
                  <a:rPr lang="en-GB" sz="1200" dirty="0" smtClean="0"/>
                  <a:t>for poultry &amp; livestock production studied.</a:t>
                </a:r>
                <a:endParaRPr lang="en-GB" sz="1200" dirty="0"/>
              </a:p>
            </p:txBody>
          </p:sp>
          <p:sp>
            <p:nvSpPr>
              <p:cNvPr id="9" name="Rectangle 22"/>
              <p:cNvSpPr>
                <a:spLocks noChangeArrowheads="1"/>
              </p:cNvSpPr>
              <p:nvPr/>
            </p:nvSpPr>
            <p:spPr bwMode="auto">
              <a:xfrm>
                <a:off x="3370905" y="4146956"/>
                <a:ext cx="1550956" cy="1074618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t"/>
              <a:lstStyle/>
              <a:p>
                <a:pPr>
                  <a:lnSpc>
                    <a:spcPct val="90000"/>
                  </a:lnSpc>
                </a:pPr>
                <a:r>
                  <a:rPr lang="en-GB" sz="1200" b="1" dirty="0"/>
                  <a:t>Output cluster </a:t>
                </a:r>
                <a:r>
                  <a:rPr lang="en-GB" sz="1200" b="1" dirty="0" smtClean="0"/>
                  <a:t>3</a:t>
                </a:r>
                <a:endParaRPr lang="en-GB" sz="1200" b="1" dirty="0" smtClean="0"/>
              </a:p>
              <a:p>
                <a:pPr>
                  <a:lnSpc>
                    <a:spcPct val="50000"/>
                  </a:lnSpc>
                </a:pPr>
                <a:endParaRPr lang="en-GB" sz="1200" dirty="0" smtClean="0"/>
              </a:p>
              <a:p>
                <a:r>
                  <a:rPr lang="en-GB" sz="1200" dirty="0" smtClean="0"/>
                  <a:t>Options&amp; technologies for </a:t>
                </a:r>
                <a:r>
                  <a:rPr lang="en-GB" sz="1200" dirty="0" smtClean="0"/>
                  <a:t>improved nutrition and </a:t>
                </a:r>
                <a:r>
                  <a:rPr lang="en-GB" sz="1200" dirty="0" smtClean="0"/>
                  <a:t>food </a:t>
                </a:r>
                <a:r>
                  <a:rPr lang="en-GB" sz="1200" dirty="0" smtClean="0"/>
                  <a:t>safety </a:t>
                </a:r>
                <a:r>
                  <a:rPr lang="en-GB" sz="1200" dirty="0" smtClean="0"/>
                  <a:t>tested &amp; </a:t>
                </a:r>
                <a:r>
                  <a:rPr lang="en-GB" sz="1200" dirty="0" smtClean="0"/>
                  <a:t>validated</a:t>
                </a:r>
                <a:endParaRPr lang="en-US" sz="1100" dirty="0">
                  <a:latin typeface="Calibri" charset="0"/>
                  <a:cs typeface="Arial" charset="0"/>
                </a:endParaRPr>
              </a:p>
            </p:txBody>
          </p:sp>
          <p:sp>
            <p:nvSpPr>
              <p:cNvPr id="10" name="Rectangle 23"/>
              <p:cNvSpPr>
                <a:spLocks noChangeArrowheads="1"/>
              </p:cNvSpPr>
              <p:nvPr/>
            </p:nvSpPr>
            <p:spPr bwMode="auto">
              <a:xfrm>
                <a:off x="3361863" y="5475788"/>
                <a:ext cx="1545370" cy="2832589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t"/>
              <a:lstStyle/>
              <a:p>
                <a:pPr algn="ctr">
                  <a:defRPr/>
                </a:pPr>
                <a:r>
                  <a:rPr lang="en-US" sz="1200" b="1" dirty="0">
                    <a:ea typeface="Arial" pitchFamily="-107" charset="0"/>
                    <a:cs typeface="Arial" pitchFamily="-107" charset="0"/>
                  </a:rPr>
                  <a:t>Activities</a:t>
                </a:r>
              </a:p>
              <a:p>
                <a:pPr marL="228600" indent="-228600">
                  <a:buFontTx/>
                  <a:buAutoNum type="arabicPeriod"/>
                  <a:defRPr/>
                </a:pPr>
                <a:r>
                  <a:rPr lang="en-GB" sz="1200" dirty="0">
                    <a:ea typeface="Arial" pitchFamily="-107" charset="0"/>
                    <a:cs typeface="Arial" pitchFamily="-107" charset="0"/>
                  </a:rPr>
                  <a:t>Aflatoxin prevalence mapped.</a:t>
                </a:r>
              </a:p>
              <a:p>
                <a:pPr marL="228600" indent="-228600">
                  <a:buFontTx/>
                  <a:buAutoNum type="arabicPeriod"/>
                  <a:defRPr/>
                </a:pPr>
                <a:r>
                  <a:rPr lang="en-GB" sz="1200" dirty="0">
                    <a:ea typeface="Arial" pitchFamily="-107" charset="0"/>
                    <a:cs typeface="Arial" pitchFamily="-107" charset="0"/>
                  </a:rPr>
                  <a:t>Pathogen dynamics studied.</a:t>
                </a:r>
              </a:p>
              <a:p>
                <a:pPr marL="228600" indent="-228600">
                  <a:buFontTx/>
                  <a:buAutoNum type="arabicPeriod"/>
                  <a:defRPr/>
                </a:pPr>
                <a:r>
                  <a:rPr lang="en-GB" sz="1200" dirty="0">
                    <a:ea typeface="Arial" pitchFamily="-107" charset="0"/>
                    <a:cs typeface="Arial" pitchFamily="-107" charset="0"/>
                  </a:rPr>
                  <a:t>Gender analysis of </a:t>
                </a:r>
                <a:r>
                  <a:rPr lang="en-GB" sz="1200" dirty="0" smtClean="0">
                    <a:ea typeface="Arial" pitchFamily="-107" charset="0"/>
                    <a:cs typeface="Arial" pitchFamily="-107" charset="0"/>
                  </a:rPr>
                  <a:t>agriculture </a:t>
                </a:r>
                <a:r>
                  <a:rPr lang="en-GB" sz="1200" dirty="0">
                    <a:ea typeface="Arial" pitchFamily="-107" charset="0"/>
                    <a:cs typeface="Arial" pitchFamily="-107" charset="0"/>
                  </a:rPr>
                  <a:t>enterprises done</a:t>
                </a:r>
              </a:p>
              <a:p>
                <a:pPr marL="228600" indent="-228600">
                  <a:buFontTx/>
                  <a:buAutoNum type="arabicPeriod"/>
                  <a:defRPr/>
                </a:pPr>
                <a:r>
                  <a:rPr lang="en-GB" sz="1200" dirty="0" smtClean="0">
                    <a:ea typeface="Arial" pitchFamily="-107" charset="0"/>
                    <a:cs typeface="Arial" pitchFamily="-107" charset="0"/>
                  </a:rPr>
                  <a:t>Legume</a:t>
                </a:r>
                <a:r>
                  <a:rPr lang="en-GB" sz="1200" dirty="0">
                    <a:ea typeface="Arial" pitchFamily="-107" charset="0"/>
                    <a:cs typeface="Arial" pitchFamily="-107" charset="0"/>
                  </a:rPr>
                  <a:t>/cereal complementary feeding </a:t>
                </a:r>
                <a:r>
                  <a:rPr lang="en-GB" sz="1200" dirty="0" smtClean="0">
                    <a:ea typeface="Arial" pitchFamily="-107" charset="0"/>
                    <a:cs typeface="Arial" pitchFamily="-107" charset="0"/>
                  </a:rPr>
                  <a:t>strategies tested.</a:t>
                </a:r>
                <a:endParaRPr lang="en-GB" sz="1200" dirty="0">
                  <a:ea typeface="Arial" pitchFamily="-107" charset="0"/>
                  <a:cs typeface="Arial" pitchFamily="-107" charset="0"/>
                </a:endParaRPr>
              </a:p>
              <a:p>
                <a:pPr marL="228600" indent="-228600">
                  <a:buFontTx/>
                  <a:buAutoNum type="arabicPeriod"/>
                  <a:defRPr/>
                </a:pPr>
                <a:r>
                  <a:rPr lang="en-GB" sz="1200" dirty="0">
                    <a:ea typeface="Arial" pitchFamily="-107" charset="0"/>
                    <a:cs typeface="Arial" pitchFamily="-107" charset="0"/>
                  </a:rPr>
                  <a:t>L</a:t>
                </a:r>
                <a:r>
                  <a:rPr lang="en-GB" sz="1200" dirty="0" smtClean="0">
                    <a:ea typeface="Arial" pitchFamily="-107" charset="0"/>
                    <a:cs typeface="Arial" pitchFamily="-107" charset="0"/>
                  </a:rPr>
                  <a:t>egume </a:t>
                </a:r>
                <a:r>
                  <a:rPr lang="en-GB" sz="1200" dirty="0">
                    <a:ea typeface="Arial" pitchFamily="-107" charset="0"/>
                    <a:cs typeface="Arial" pitchFamily="-107" charset="0"/>
                  </a:rPr>
                  <a:t>processing </a:t>
                </a:r>
                <a:r>
                  <a:rPr lang="en-GB" sz="1200" dirty="0" smtClean="0">
                    <a:ea typeface="Arial" pitchFamily="-107" charset="0"/>
                    <a:cs typeface="Arial" pitchFamily="-107" charset="0"/>
                  </a:rPr>
                  <a:t>technologies tested</a:t>
                </a:r>
                <a:endParaRPr lang="en-US" sz="1200" dirty="0">
                  <a:ea typeface="Arial" pitchFamily="-107" charset="0"/>
                  <a:cs typeface="Arial" pitchFamily="-107" charset="0"/>
                </a:endParaRPr>
              </a:p>
            </p:txBody>
          </p:sp>
          <p:sp>
            <p:nvSpPr>
              <p:cNvPr id="13" name="Rectangle 14"/>
              <p:cNvSpPr>
                <a:spLocks noChangeArrowheads="1"/>
              </p:cNvSpPr>
              <p:nvPr/>
            </p:nvSpPr>
            <p:spPr bwMode="auto">
              <a:xfrm>
                <a:off x="151553" y="4127419"/>
                <a:ext cx="1498359" cy="1094155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t"/>
              <a:lstStyle/>
              <a:p>
                <a:pPr>
                  <a:lnSpc>
                    <a:spcPct val="90000"/>
                  </a:lnSpc>
                </a:pPr>
                <a:r>
                  <a:rPr lang="en-GB" sz="1200" b="1" dirty="0" smtClean="0"/>
                  <a:t>Output cluster 1</a:t>
                </a:r>
                <a:endParaRPr lang="en-GB" sz="1100" dirty="0" smtClean="0"/>
              </a:p>
              <a:p>
                <a:pPr>
                  <a:lnSpc>
                    <a:spcPct val="60000"/>
                  </a:lnSpc>
                </a:pPr>
                <a:endParaRPr lang="en-GB" sz="1200" dirty="0" smtClean="0"/>
              </a:p>
              <a:p>
                <a:r>
                  <a:rPr lang="en-GB" sz="1200" dirty="0" smtClean="0"/>
                  <a:t>Clarified intervention options </a:t>
                </a:r>
                <a:r>
                  <a:rPr lang="en-GB" sz="1200" dirty="0" smtClean="0"/>
                  <a:t>for intensification identified</a:t>
                </a:r>
                <a:endParaRPr lang="en-US" sz="1200" dirty="0">
                  <a:latin typeface="Calibri" charset="0"/>
                  <a:cs typeface="Arial" charset="0"/>
                </a:endParaRPr>
              </a:p>
            </p:txBody>
          </p:sp>
          <p:sp>
            <p:nvSpPr>
              <p:cNvPr id="14" name="Rectangle 17"/>
              <p:cNvSpPr>
                <a:spLocks noChangeArrowheads="1"/>
              </p:cNvSpPr>
              <p:nvPr/>
            </p:nvSpPr>
            <p:spPr bwMode="auto">
              <a:xfrm>
                <a:off x="141777" y="5495334"/>
                <a:ext cx="1499092" cy="2301089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t"/>
              <a:lstStyle/>
              <a:p>
                <a:pPr algn="ctr"/>
                <a:r>
                  <a:rPr lang="en-US" sz="1200" b="1" dirty="0">
                    <a:latin typeface="Calibri" charset="0"/>
                    <a:cs typeface="Arial" charset="0"/>
                  </a:rPr>
                  <a:t>Activities</a:t>
                </a:r>
              </a:p>
              <a:p>
                <a:pPr marL="176213" indent="-176213">
                  <a:buFont typeface="Calibri" charset="0"/>
                  <a:buAutoNum type="arabicPeriod"/>
                </a:pPr>
                <a:r>
                  <a:rPr lang="en-GB" sz="1200" dirty="0"/>
                  <a:t>Baselines </a:t>
                </a:r>
                <a:r>
                  <a:rPr lang="en-GB" sz="1200" dirty="0" smtClean="0"/>
                  <a:t>on post </a:t>
                </a:r>
                <a:r>
                  <a:rPr lang="en-GB" sz="1200" dirty="0"/>
                  <a:t>harvest losses and food </a:t>
                </a:r>
                <a:r>
                  <a:rPr lang="en-GB" sz="1200" dirty="0" smtClean="0"/>
                  <a:t>safety.</a:t>
                </a:r>
                <a:endParaRPr lang="en-GB" sz="1200" dirty="0"/>
              </a:p>
              <a:p>
                <a:pPr marL="176213" indent="-176213">
                  <a:buFont typeface="Calibri" charset="0"/>
                  <a:buAutoNum type="arabicPeriod"/>
                </a:pPr>
                <a:r>
                  <a:rPr lang="en-GB" sz="1200" dirty="0"/>
                  <a:t>Biophysical characterisation of action </a:t>
                </a:r>
                <a:r>
                  <a:rPr lang="en-GB" sz="1200" dirty="0" smtClean="0"/>
                  <a:t>sites. </a:t>
                </a:r>
              </a:p>
              <a:p>
                <a:pPr marL="176213" indent="-176213">
                  <a:buFont typeface="Calibri" charset="0"/>
                  <a:buAutoNum type="arabicPeriod"/>
                </a:pPr>
                <a:r>
                  <a:rPr lang="en-GB" sz="1200" dirty="0"/>
                  <a:t>S</a:t>
                </a:r>
                <a:r>
                  <a:rPr lang="en-GB" sz="1200" dirty="0" smtClean="0"/>
                  <a:t>elected </a:t>
                </a:r>
                <a:r>
                  <a:rPr lang="en-GB" sz="1200" dirty="0"/>
                  <a:t>commodity value chains </a:t>
                </a:r>
                <a:r>
                  <a:rPr lang="en-GB" sz="1200" dirty="0" smtClean="0"/>
                  <a:t>analysed. </a:t>
                </a:r>
              </a:p>
              <a:p>
                <a:pPr marL="176213" indent="-176213">
                  <a:buFont typeface="Calibri" charset="0"/>
                  <a:buAutoNum type="arabicPeriod"/>
                </a:pPr>
                <a:r>
                  <a:rPr lang="en-GB" sz="1200" dirty="0" smtClean="0"/>
                  <a:t>Development </a:t>
                </a:r>
                <a:r>
                  <a:rPr lang="en-GB" sz="1200" dirty="0"/>
                  <a:t>domains </a:t>
                </a:r>
                <a:r>
                  <a:rPr lang="en-GB" sz="1200" dirty="0" smtClean="0"/>
                  <a:t>appropriately mapped. </a:t>
                </a:r>
                <a:endParaRPr lang="en-US" sz="1200" dirty="0">
                  <a:latin typeface="Calibri" charset="0"/>
                  <a:cs typeface="Arial" charset="0"/>
                </a:endParaRPr>
              </a:p>
            </p:txBody>
          </p:sp>
          <p:sp>
            <p:nvSpPr>
              <p:cNvPr id="16" name="Rectangle 22"/>
              <p:cNvSpPr>
                <a:spLocks noChangeArrowheads="1"/>
              </p:cNvSpPr>
              <p:nvPr/>
            </p:nvSpPr>
            <p:spPr bwMode="auto">
              <a:xfrm>
                <a:off x="5025079" y="4127420"/>
                <a:ext cx="1636810" cy="109415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t"/>
              <a:lstStyle/>
              <a:p>
                <a:pPr>
                  <a:lnSpc>
                    <a:spcPct val="90000"/>
                  </a:lnSpc>
                </a:pPr>
                <a:r>
                  <a:rPr lang="en-GB" sz="1200" b="1" dirty="0"/>
                  <a:t>Output cluster </a:t>
                </a:r>
                <a:r>
                  <a:rPr lang="en-GB" sz="1200" b="1" dirty="0" smtClean="0"/>
                  <a:t>4</a:t>
                </a:r>
                <a:endParaRPr lang="en-GB" sz="1200" b="1" dirty="0" smtClean="0"/>
              </a:p>
              <a:p>
                <a:pPr>
                  <a:lnSpc>
                    <a:spcPct val="50000"/>
                  </a:lnSpc>
                </a:pPr>
                <a:endParaRPr lang="en-GB" sz="1200" dirty="0" smtClean="0"/>
              </a:p>
              <a:p>
                <a:pPr>
                  <a:lnSpc>
                    <a:spcPct val="90000"/>
                  </a:lnSpc>
                </a:pPr>
                <a:r>
                  <a:rPr lang="en-GB" sz="1200" dirty="0" smtClean="0"/>
                  <a:t>Options </a:t>
                </a:r>
                <a:r>
                  <a:rPr lang="en-GB" sz="1200" dirty="0" smtClean="0"/>
                  <a:t>for partner-led dissemination </a:t>
                </a:r>
                <a:r>
                  <a:rPr lang="en-GB" sz="1200" dirty="0"/>
                  <a:t>of </a:t>
                </a:r>
                <a:r>
                  <a:rPr lang="en-GB" sz="1200" dirty="0" smtClean="0"/>
                  <a:t>innovations explored</a:t>
                </a:r>
                <a:endParaRPr lang="en-US" sz="1100" dirty="0">
                  <a:latin typeface="Calibri" charset="0"/>
                  <a:cs typeface="Arial" charset="0"/>
                </a:endParaRPr>
              </a:p>
            </p:txBody>
          </p:sp>
          <p:sp>
            <p:nvSpPr>
              <p:cNvPr id="18" name="Rectangle 23"/>
              <p:cNvSpPr>
                <a:spLocks noChangeArrowheads="1"/>
              </p:cNvSpPr>
              <p:nvPr/>
            </p:nvSpPr>
            <p:spPr bwMode="auto">
              <a:xfrm>
                <a:off x="5085365" y="5467359"/>
                <a:ext cx="1567481" cy="2670365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t"/>
              <a:lstStyle/>
              <a:p>
                <a:pPr algn="ctr">
                  <a:defRPr/>
                </a:pPr>
                <a:r>
                  <a:rPr lang="en-US" sz="1200" b="1" dirty="0" smtClean="0">
                    <a:ea typeface="ＭＳ Ｐゴシック" pitchFamily="-107" charset="-128"/>
                    <a:cs typeface="Arial" pitchFamily="34" charset="0"/>
                  </a:rPr>
                  <a:t>Activities</a:t>
                </a:r>
                <a:endParaRPr lang="en-US" sz="1200" b="1" dirty="0">
                  <a:ea typeface="ＭＳ Ｐゴシック" pitchFamily="-107" charset="-128"/>
                  <a:cs typeface="Arial" pitchFamily="34" charset="0"/>
                </a:endParaRPr>
              </a:p>
              <a:p>
                <a:pPr marL="228600" indent="-228600">
                  <a:buFontTx/>
                  <a:buAutoNum type="arabicPeriod"/>
                  <a:defRPr/>
                </a:pPr>
                <a:r>
                  <a:rPr lang="en-GB" sz="1200" dirty="0" smtClean="0"/>
                  <a:t>Partners engaged for aflatoxin mitigation.</a:t>
                </a:r>
                <a:endParaRPr lang="en-GB" sz="1200" dirty="0"/>
              </a:p>
              <a:p>
                <a:pPr marL="228600" indent="-228600">
                  <a:buFontTx/>
                  <a:buAutoNum type="arabicPeriod"/>
                  <a:defRPr/>
                </a:pPr>
                <a:r>
                  <a:rPr lang="en-GB" sz="1200" dirty="0"/>
                  <a:t>P</a:t>
                </a:r>
                <a:r>
                  <a:rPr lang="en-GB" sz="1200" dirty="0" smtClean="0"/>
                  <a:t>artners </a:t>
                </a:r>
                <a:r>
                  <a:rPr lang="en-GB" sz="1200" dirty="0"/>
                  <a:t>trained on aflatoxin </a:t>
                </a:r>
                <a:r>
                  <a:rPr lang="en-GB" sz="1200" dirty="0" smtClean="0"/>
                  <a:t>management.</a:t>
                </a:r>
              </a:p>
              <a:p>
                <a:pPr marL="228600" indent="-228600">
                  <a:buFontTx/>
                  <a:buAutoNum type="arabicPeriod"/>
                  <a:defRPr/>
                </a:pPr>
                <a:r>
                  <a:rPr lang="en-GB" sz="1200" dirty="0"/>
                  <a:t>C</a:t>
                </a:r>
                <a:r>
                  <a:rPr lang="en-GB" sz="1200" dirty="0" smtClean="0"/>
                  <a:t>apacity </a:t>
                </a:r>
                <a:r>
                  <a:rPr lang="en-GB" sz="1200" dirty="0"/>
                  <a:t>developed </a:t>
                </a:r>
                <a:r>
                  <a:rPr lang="en-GB" sz="1200" dirty="0" smtClean="0"/>
                  <a:t>for aflatoxin diagnosis. </a:t>
                </a:r>
              </a:p>
              <a:p>
                <a:pPr marL="228600" indent="-228600">
                  <a:buFontTx/>
                  <a:buAutoNum type="arabicPeriod"/>
                  <a:defRPr/>
                </a:pPr>
                <a:r>
                  <a:rPr lang="en-GB" sz="1200" dirty="0" smtClean="0"/>
                  <a:t>Communities engaged in IP establishment. </a:t>
                </a:r>
              </a:p>
              <a:p>
                <a:pPr marL="228600" indent="-228600">
                  <a:buFontTx/>
                  <a:buAutoNum type="arabicPeriod"/>
                  <a:defRPr/>
                </a:pPr>
                <a:r>
                  <a:rPr lang="en-GB" sz="1200" dirty="0" smtClean="0"/>
                  <a:t>Community </a:t>
                </a:r>
                <a:r>
                  <a:rPr lang="en-GB" sz="1200" dirty="0"/>
                  <a:t>learning and action research </a:t>
                </a:r>
                <a:r>
                  <a:rPr lang="en-GB" sz="1200" dirty="0" smtClean="0"/>
                  <a:t>systems initiated.</a:t>
                </a:r>
                <a:endParaRPr lang="en-US" sz="2000" dirty="0">
                  <a:latin typeface="Calibri" pitchFamily="-107" charset="0"/>
                  <a:ea typeface="ＭＳ Ｐゴシック" pitchFamily="-107" charset="-128"/>
                  <a:cs typeface="Arial" charset="0"/>
                </a:endParaRPr>
              </a:p>
            </p:txBody>
          </p:sp>
        </p:grpSp>
        <p:cxnSp>
          <p:nvCxnSpPr>
            <p:cNvPr id="32" name="Straight Arrow Connector 31"/>
            <p:cNvCxnSpPr/>
            <p:nvPr/>
          </p:nvCxnSpPr>
          <p:spPr>
            <a:xfrm flipV="1">
              <a:off x="1143000" y="4038600"/>
              <a:ext cx="0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 flipV="1">
              <a:off x="3429000" y="4038600"/>
              <a:ext cx="0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 flipV="1">
              <a:off x="5486400" y="4038600"/>
              <a:ext cx="0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 flipV="1">
              <a:off x="7924800" y="4038600"/>
              <a:ext cx="0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1" name="Rectangle 14"/>
            <p:cNvSpPr>
              <a:spLocks noChangeArrowheads="1"/>
            </p:cNvSpPr>
            <p:nvPr/>
          </p:nvSpPr>
          <p:spPr bwMode="auto">
            <a:xfrm>
              <a:off x="609600" y="1828800"/>
              <a:ext cx="2209800" cy="97713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t"/>
            <a:lstStyle/>
            <a:p>
              <a:pPr>
                <a:lnSpc>
                  <a:spcPct val="90000"/>
                </a:lnSpc>
              </a:pPr>
              <a:r>
                <a:rPr lang="en-GB" sz="1200" b="1" dirty="0" smtClean="0"/>
                <a:t>Outcome 1</a:t>
              </a:r>
              <a:endParaRPr lang="en-GB" sz="1100" dirty="0" smtClean="0"/>
            </a:p>
            <a:p>
              <a:pPr>
                <a:lnSpc>
                  <a:spcPct val="60000"/>
                </a:lnSpc>
              </a:pPr>
              <a:endParaRPr lang="en-GB" sz="1200" dirty="0" smtClean="0"/>
            </a:p>
            <a:p>
              <a:r>
                <a:rPr lang="en-GB" sz="1200" b="1" dirty="0"/>
                <a:t>Increased and stable crop </a:t>
              </a:r>
              <a:r>
                <a:rPr lang="en-GB" sz="1200" b="1" dirty="0" smtClean="0"/>
                <a:t>productivity improve food, nutrition and income security</a:t>
              </a:r>
              <a:endParaRPr lang="en-US" sz="1200" dirty="0">
                <a:latin typeface="Calibri" charset="0"/>
                <a:cs typeface="Arial" charset="0"/>
              </a:endParaRPr>
            </a:p>
          </p:txBody>
        </p:sp>
        <p:sp>
          <p:nvSpPr>
            <p:cNvPr id="52" name="Rectangle 14"/>
            <p:cNvSpPr>
              <a:spLocks noChangeArrowheads="1"/>
            </p:cNvSpPr>
            <p:nvPr/>
          </p:nvSpPr>
          <p:spPr bwMode="auto">
            <a:xfrm>
              <a:off x="3276600" y="1828800"/>
              <a:ext cx="2262720" cy="97713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t"/>
            <a:lstStyle/>
            <a:p>
              <a:pPr>
                <a:lnSpc>
                  <a:spcPct val="90000"/>
                </a:lnSpc>
              </a:pPr>
              <a:r>
                <a:rPr lang="en-GB" sz="1200" b="1" dirty="0" smtClean="0"/>
                <a:t>Outcome 2</a:t>
              </a:r>
              <a:endParaRPr lang="en-GB" sz="1100" dirty="0" smtClean="0"/>
            </a:p>
            <a:p>
              <a:pPr>
                <a:lnSpc>
                  <a:spcPct val="60000"/>
                </a:lnSpc>
              </a:pPr>
              <a:endParaRPr lang="en-GB" sz="1200" dirty="0" smtClean="0"/>
            </a:p>
            <a:p>
              <a:r>
                <a:rPr lang="en-GB" sz="1200" b="1" dirty="0"/>
                <a:t>Improved land </a:t>
              </a:r>
              <a:r>
                <a:rPr lang="en-GB" sz="1200" b="1" dirty="0" smtClean="0"/>
                <a:t>productivity increased resilience and robust farming systems </a:t>
              </a:r>
              <a:r>
                <a:rPr lang="en-GB" sz="1200" dirty="0" smtClean="0"/>
                <a:t> </a:t>
              </a:r>
              <a:endParaRPr lang="en-US" sz="1200" dirty="0">
                <a:latin typeface="Calibri" charset="0"/>
                <a:cs typeface="Arial" charset="0"/>
              </a:endParaRPr>
            </a:p>
          </p:txBody>
        </p:sp>
        <p:sp>
          <p:nvSpPr>
            <p:cNvPr id="53" name="Rectangle 14"/>
            <p:cNvSpPr>
              <a:spLocks noChangeArrowheads="1"/>
            </p:cNvSpPr>
            <p:nvPr/>
          </p:nvSpPr>
          <p:spPr bwMode="auto">
            <a:xfrm>
              <a:off x="6019800" y="1828800"/>
              <a:ext cx="2590800" cy="97713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t"/>
            <a:lstStyle/>
            <a:p>
              <a:pPr>
                <a:lnSpc>
                  <a:spcPct val="90000"/>
                </a:lnSpc>
              </a:pPr>
              <a:r>
                <a:rPr lang="en-GB" sz="1200" b="1" dirty="0" smtClean="0"/>
                <a:t>Outcome 3</a:t>
              </a:r>
              <a:endParaRPr lang="en-GB" sz="1100" dirty="0" smtClean="0"/>
            </a:p>
            <a:p>
              <a:pPr>
                <a:lnSpc>
                  <a:spcPct val="60000"/>
                </a:lnSpc>
              </a:pPr>
              <a:endParaRPr lang="en-GB" sz="1200" dirty="0" smtClean="0"/>
            </a:p>
            <a:p>
              <a:r>
                <a:rPr lang="en-GB" sz="1200" b="1" dirty="0" smtClean="0"/>
                <a:t>Improved health and nutrition enhance the quality of life &amp; HH productivity </a:t>
              </a:r>
              <a:endParaRPr lang="en-US" sz="1200" dirty="0">
                <a:latin typeface="Calibri" charset="0"/>
                <a:cs typeface="Arial" charset="0"/>
              </a:endParaRPr>
            </a:p>
          </p:txBody>
        </p:sp>
        <p:cxnSp>
          <p:nvCxnSpPr>
            <p:cNvPr id="55" name="Straight Arrow Connector 54"/>
            <p:cNvCxnSpPr>
              <a:stCxn id="51" idx="3"/>
              <a:endCxn id="52" idx="1"/>
            </p:cNvCxnSpPr>
            <p:nvPr/>
          </p:nvCxnSpPr>
          <p:spPr>
            <a:xfrm>
              <a:off x="2819400" y="2317367"/>
              <a:ext cx="457200" cy="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>
              <a:stCxn id="52" idx="3"/>
              <a:endCxn id="53" idx="1"/>
            </p:cNvCxnSpPr>
            <p:nvPr/>
          </p:nvCxnSpPr>
          <p:spPr>
            <a:xfrm>
              <a:off x="5539320" y="2317367"/>
              <a:ext cx="480480" cy="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75" name="Group 74"/>
            <p:cNvGrpSpPr/>
            <p:nvPr/>
          </p:nvGrpSpPr>
          <p:grpSpPr>
            <a:xfrm>
              <a:off x="1828800" y="1524000"/>
              <a:ext cx="5600700" cy="304800"/>
              <a:chOff x="1714500" y="1524000"/>
              <a:chExt cx="5600700" cy="304800"/>
            </a:xfrm>
          </p:grpSpPr>
          <p:cxnSp>
            <p:nvCxnSpPr>
              <p:cNvPr id="62" name="Elbow Connector 61"/>
              <p:cNvCxnSpPr>
                <a:stCxn id="51" idx="0"/>
              </p:cNvCxnSpPr>
              <p:nvPr/>
            </p:nvCxnSpPr>
            <p:spPr>
              <a:xfrm rot="5400000" flipH="1" flipV="1">
                <a:off x="2990850" y="400050"/>
                <a:ext cx="152400" cy="2705100"/>
              </a:xfrm>
              <a:prstGeom prst="bentConnector2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0" name="Straight Arrow Connector 69"/>
              <p:cNvCxnSpPr>
                <a:stCxn id="52" idx="0"/>
              </p:cNvCxnSpPr>
              <p:nvPr/>
            </p:nvCxnSpPr>
            <p:spPr>
              <a:xfrm flipV="1">
                <a:off x="4407960" y="1524000"/>
                <a:ext cx="11640" cy="30480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4" name="Elbow Connector 73"/>
              <p:cNvCxnSpPr>
                <a:stCxn id="53" idx="0"/>
              </p:cNvCxnSpPr>
              <p:nvPr/>
            </p:nvCxnSpPr>
            <p:spPr>
              <a:xfrm rot="16200000" flipV="1">
                <a:off x="5791200" y="304800"/>
                <a:ext cx="152400" cy="2895600"/>
              </a:xfrm>
              <a:prstGeom prst="bentConnector2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180782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/>
          <p:cNvPicPr/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r="27175"/>
          <a:stretch/>
        </p:blipFill>
        <p:spPr bwMode="auto">
          <a:xfrm>
            <a:off x="1600200" y="1828800"/>
            <a:ext cx="4334933" cy="4831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5105400" y="6451510"/>
            <a:ext cx="3937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Modified from Montpellier </a:t>
            </a:r>
            <a:r>
              <a:rPr lang="en-GB" dirty="0"/>
              <a:t>Panel (2013</a:t>
            </a:r>
            <a:r>
              <a:rPr lang="en-GB" dirty="0" smtClean="0"/>
              <a:t>)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11430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Framing implementation: SI agenda for </a:t>
            </a:r>
            <a:r>
              <a:rPr lang="en-US" sz="2800" b="1" dirty="0" err="1" smtClean="0"/>
              <a:t>Kongwa</a:t>
            </a:r>
            <a:r>
              <a:rPr lang="en-US" sz="2800" b="1" dirty="0" smtClean="0"/>
              <a:t> &amp; </a:t>
            </a:r>
            <a:r>
              <a:rPr lang="en-US" sz="2800" b="1" dirty="0" err="1" smtClean="0"/>
              <a:t>Kiteto</a:t>
            </a:r>
            <a:endParaRPr lang="en-US" sz="2800" b="1" dirty="0"/>
          </a:p>
        </p:txBody>
      </p:sp>
      <p:sp>
        <p:nvSpPr>
          <p:cNvPr id="102" name="TextBox 9"/>
          <p:cNvSpPr txBox="1">
            <a:spLocks noChangeArrowheads="1"/>
          </p:cNvSpPr>
          <p:nvPr/>
        </p:nvSpPr>
        <p:spPr bwMode="auto">
          <a:xfrm>
            <a:off x="6019800" y="4114800"/>
            <a:ext cx="2438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 dirty="0"/>
              <a:t>Deployment of ecological, genetic and socio-economic option</a:t>
            </a:r>
            <a:r>
              <a:rPr lang="en-US" sz="1200" b="1" dirty="0"/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41610405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Placeholder 1"/>
          <p:cNvSpPr>
            <a:spLocks noGrp="1"/>
          </p:cNvSpPr>
          <p:nvPr>
            <p:ph type="body" sz="quarter" idx="12"/>
          </p:nvPr>
        </p:nvSpPr>
        <p:spPr bwMode="auto">
          <a:xfrm>
            <a:off x="838200" y="1219200"/>
            <a:ext cx="7772400" cy="838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600" b="1" dirty="0" smtClean="0">
                <a:latin typeface="+mn-lt"/>
              </a:rPr>
              <a:t>Innovation pathway</a:t>
            </a:r>
            <a:endParaRPr lang="en-US" sz="3600" b="1" dirty="0">
              <a:latin typeface="+mn-lt"/>
            </a:endParaRPr>
          </a:p>
        </p:txBody>
      </p:sp>
      <p:pic>
        <p:nvPicPr>
          <p:cNvPr id="24579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4" t="21134" r="11346"/>
          <a:stretch/>
        </p:blipFill>
        <p:spPr bwMode="auto">
          <a:xfrm>
            <a:off x="685800" y="1981200"/>
            <a:ext cx="7961519" cy="4532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81200" y="3267670"/>
            <a:ext cx="23622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b="1" dirty="0" err="1" smtClean="0"/>
              <a:t>Yrs</a:t>
            </a:r>
            <a:r>
              <a:rPr lang="en-US" b="1" dirty="0" smtClean="0"/>
              <a:t> 1-2</a:t>
            </a:r>
            <a:endParaRPr lang="en-US" b="1" dirty="0"/>
          </a:p>
          <a:p>
            <a:pPr eaLnBrk="1" hangingPunct="1">
              <a:buFont typeface="Arial" charset="0"/>
              <a:buChar char="•"/>
            </a:pPr>
            <a:r>
              <a:rPr lang="en-US" dirty="0" smtClean="0"/>
              <a:t>Technology testing</a:t>
            </a:r>
            <a:endParaRPr lang="en-US" dirty="0"/>
          </a:p>
          <a:p>
            <a:pPr eaLnBrk="1" hangingPunct="1">
              <a:buFont typeface="Arial" charset="0"/>
              <a:buChar char="•"/>
            </a:pPr>
            <a:r>
              <a:rPr lang="en-US" dirty="0"/>
              <a:t> </a:t>
            </a:r>
            <a:r>
              <a:rPr lang="en-US" dirty="0" smtClean="0"/>
              <a:t>site characterization</a:t>
            </a:r>
            <a:endParaRPr lang="en-US" dirty="0"/>
          </a:p>
        </p:txBody>
      </p:sp>
      <p:sp>
        <p:nvSpPr>
          <p:cNvPr id="6" name="Left Brace 5"/>
          <p:cNvSpPr/>
          <p:nvPr/>
        </p:nvSpPr>
        <p:spPr>
          <a:xfrm rot="3384525">
            <a:off x="3073675" y="4765300"/>
            <a:ext cx="101547" cy="1029670"/>
          </a:xfrm>
          <a:prstGeom prst="leftBrace">
            <a:avLst>
              <a:gd name="adj1" fmla="val 8333"/>
              <a:gd name="adj2" fmla="val 50966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3086100" y="4231639"/>
            <a:ext cx="38100" cy="1026161"/>
          </a:xfrm>
          <a:prstGeom prst="straightConnector1">
            <a:avLst/>
          </a:prstGeom>
          <a:ln w="3810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7992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RISING_presentation_template_Global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AfricaRISING_presentation_template_Global</Template>
  <TotalTime>4468</TotalTime>
  <Words>1734</Words>
  <Application>Microsoft Macintosh PowerPoint</Application>
  <PresentationFormat>On-screen Show (4:3)</PresentationFormat>
  <Paragraphs>687</Paragraphs>
  <Slides>28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AfricaRISING_presentation_template_Global</vt:lpstr>
      <vt:lpstr>1_Custom Design</vt:lpstr>
      <vt:lpstr>PowerPoint Presentation</vt:lpstr>
      <vt:lpstr>Project sites</vt:lpstr>
      <vt:lpstr>Partners</vt:lpstr>
      <vt:lpstr>PowerPoint Presentation</vt:lpstr>
      <vt:lpstr>Context</vt:lpstr>
      <vt:lpstr>PowerPoint Presentation</vt:lpstr>
      <vt:lpstr>PowerPoint Presentation</vt:lpstr>
      <vt:lpstr>PowerPoint Presentation</vt:lpstr>
      <vt:lpstr>PowerPoint Presentation</vt:lpstr>
      <vt:lpstr>RO 1: Yield gap a driver of food insecurity</vt:lpstr>
      <vt:lpstr>PowerPoint Presentation</vt:lpstr>
      <vt:lpstr>Research output 2: On-farm evaluation of new varieties </vt:lpstr>
      <vt:lpstr>PowerPoint Presentation</vt:lpstr>
      <vt:lpstr>PowerPoint Presentation</vt:lpstr>
      <vt:lpstr>Resilient quality protein maize for KK</vt:lpstr>
      <vt:lpstr>High yielding groundnut varieties for KK 2013-2014</vt:lpstr>
      <vt:lpstr>2014-2015: Validation</vt:lpstr>
      <vt:lpstr>PowerPoint Presentation</vt:lpstr>
      <vt:lpstr> Highly productive pigeonpea evaluated</vt:lpstr>
      <vt:lpstr>New pearl millet varieties for KK tested</vt:lpstr>
      <vt:lpstr>Maturing technology clusters</vt:lpstr>
      <vt:lpstr>Moving forward</vt:lpstr>
      <vt:lpstr>Seed components</vt:lpstr>
      <vt:lpstr>PowerPoint Presentation</vt:lpstr>
      <vt:lpstr>Knowledge dissemination pathways</vt:lpstr>
      <vt:lpstr>PowerPoint Presentation</vt:lpstr>
      <vt:lpstr>Lessons learnt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Njuguna</dc:creator>
  <cp:lastModifiedBy>Patrick Okori</cp:lastModifiedBy>
  <cp:revision>113</cp:revision>
  <cp:lastPrinted>2011-10-06T11:45:23Z</cp:lastPrinted>
  <dcterms:created xsi:type="dcterms:W3CDTF">2014-09-06T13:23:46Z</dcterms:created>
  <dcterms:modified xsi:type="dcterms:W3CDTF">2015-07-14T08:50:33Z</dcterms:modified>
</cp:coreProperties>
</file>